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7" r:id="rId2"/>
    <p:sldId id="285" r:id="rId3"/>
    <p:sldId id="296" r:id="rId4"/>
    <p:sldId id="297" r:id="rId5"/>
    <p:sldId id="298" r:id="rId6"/>
    <p:sldId id="276" r:id="rId7"/>
    <p:sldId id="287" r:id="rId8"/>
    <p:sldId id="286" r:id="rId9"/>
    <p:sldId id="294" r:id="rId10"/>
    <p:sldId id="288" r:id="rId11"/>
    <p:sldId id="289" r:id="rId12"/>
    <p:sldId id="299" r:id="rId13"/>
    <p:sldId id="300" r:id="rId14"/>
    <p:sldId id="292" r:id="rId15"/>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guide id="3" pos="217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54"/>
    <a:srgbClr val="00574F"/>
    <a:srgbClr val="C8D430"/>
    <a:srgbClr val="D5C4A3"/>
    <a:srgbClr val="F8B24E"/>
    <a:srgbClr val="FFD86B"/>
    <a:srgbClr val="00C3A0"/>
    <a:srgbClr val="5FC1D2"/>
    <a:srgbClr val="5FC149"/>
    <a:srgbClr val="24394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92" autoAdjust="0"/>
    <p:restoredTop sz="86323" autoAdjust="0"/>
  </p:normalViewPr>
  <p:slideViewPr>
    <p:cSldViewPr snapToGrid="0" snapToObjects="1">
      <p:cViewPr varScale="1">
        <p:scale>
          <a:sx n="167" d="100"/>
          <a:sy n="167" d="100"/>
        </p:scale>
        <p:origin x="1512" y="138"/>
      </p:cViewPr>
      <p:guideLst>
        <p:guide orient="horz" pos="1800"/>
        <p:guide pos="2880"/>
        <p:guide pos="217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30D15F-84C5-47F4-88D8-556309297F2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0476228-6963-4335-A257-3FA73EDD4A4F}">
      <dgm:prSet phldrT="[Text]" custT="1"/>
      <dgm:spPr/>
      <dgm:t>
        <a:bodyPr/>
        <a:lstStyle/>
        <a:p>
          <a:r>
            <a:rPr lang="en-GB" sz="1600" b="1" dirty="0"/>
            <a:t>Schools and Parenting Courses- leading to accredited courses in supporting teaching and learning and SEND</a:t>
          </a:r>
          <a:endParaRPr lang="en-US" sz="1600" b="1" dirty="0"/>
        </a:p>
      </dgm:t>
    </dgm:pt>
    <dgm:pt modelId="{652D3B90-66DA-44D1-AB98-A3C421ED7062}" type="parTrans" cxnId="{78004677-D011-428F-BFBA-3F0F2AA2CF3C}">
      <dgm:prSet/>
      <dgm:spPr/>
      <dgm:t>
        <a:bodyPr/>
        <a:lstStyle/>
        <a:p>
          <a:endParaRPr lang="en-US"/>
        </a:p>
      </dgm:t>
    </dgm:pt>
    <dgm:pt modelId="{9C08BEAD-9235-4992-A19E-A20E21C1A57D}" type="sibTrans" cxnId="{78004677-D011-428F-BFBA-3F0F2AA2CF3C}">
      <dgm:prSet/>
      <dgm:spPr/>
      <dgm:t>
        <a:bodyPr/>
        <a:lstStyle/>
        <a:p>
          <a:endParaRPr lang="en-US"/>
        </a:p>
      </dgm:t>
    </dgm:pt>
    <dgm:pt modelId="{A14FD750-2F62-428B-9713-8F0A7CEE0309}">
      <dgm:prSet phldrT="[Text]" custT="1"/>
      <dgm:spPr/>
      <dgm:t>
        <a:bodyPr/>
        <a:lstStyle/>
        <a:p>
          <a:r>
            <a:rPr lang="en-GB" sz="1600" b="1" dirty="0"/>
            <a:t>Adult Social Care courses-</a:t>
          </a:r>
        </a:p>
        <a:p>
          <a:r>
            <a:rPr lang="en-GB" sz="1600" b="1" dirty="0"/>
            <a:t>Leading to qualifications in social care</a:t>
          </a:r>
          <a:endParaRPr lang="en-US" sz="1600" b="1" dirty="0"/>
        </a:p>
      </dgm:t>
    </dgm:pt>
    <dgm:pt modelId="{90E0C2A7-A028-47F4-B15D-44CCFE8F6679}" type="parTrans" cxnId="{1CF6A076-33B3-4329-862C-2E26F54AC1FA}">
      <dgm:prSet/>
      <dgm:spPr/>
      <dgm:t>
        <a:bodyPr/>
        <a:lstStyle/>
        <a:p>
          <a:endParaRPr lang="en-US"/>
        </a:p>
      </dgm:t>
    </dgm:pt>
    <dgm:pt modelId="{D4BD7FB8-BBA5-4C10-963D-0CF7C8DC5872}" type="sibTrans" cxnId="{1CF6A076-33B3-4329-862C-2E26F54AC1FA}">
      <dgm:prSet/>
      <dgm:spPr/>
      <dgm:t>
        <a:bodyPr/>
        <a:lstStyle/>
        <a:p>
          <a:endParaRPr lang="en-US"/>
        </a:p>
      </dgm:t>
    </dgm:pt>
    <dgm:pt modelId="{343C79FB-5E92-4CBE-BD9A-2E9A6984FFF9}">
      <dgm:prSet phldrT="[Text]" custT="1"/>
      <dgm:spPr/>
      <dgm:t>
        <a:bodyPr/>
        <a:lstStyle/>
        <a:p>
          <a:r>
            <a:rPr lang="en-GB" sz="1600" b="1" dirty="0"/>
            <a:t>Personal development courses (e.g. stress management, goal setting, Confidence Building.</a:t>
          </a:r>
          <a:endParaRPr lang="en-US" sz="1600" b="1" dirty="0"/>
        </a:p>
      </dgm:t>
    </dgm:pt>
    <dgm:pt modelId="{1893295E-E0A1-40A1-ACE3-15E36328D370}" type="parTrans" cxnId="{96501063-E0B5-4892-BD1E-A53D421626C8}">
      <dgm:prSet/>
      <dgm:spPr/>
      <dgm:t>
        <a:bodyPr/>
        <a:lstStyle/>
        <a:p>
          <a:endParaRPr lang="en-US"/>
        </a:p>
      </dgm:t>
    </dgm:pt>
    <dgm:pt modelId="{E0BC9DD1-7606-422D-8C47-00C512F073E7}" type="sibTrans" cxnId="{96501063-E0B5-4892-BD1E-A53D421626C8}">
      <dgm:prSet/>
      <dgm:spPr/>
      <dgm:t>
        <a:bodyPr/>
        <a:lstStyle/>
        <a:p>
          <a:endParaRPr lang="en-US"/>
        </a:p>
      </dgm:t>
    </dgm:pt>
    <dgm:pt modelId="{CC73EF69-2E97-4EC8-8D19-4BDE3D51A97C}">
      <dgm:prSet phldrT="[Text]" custT="1"/>
      <dgm:spPr/>
      <dgm:t>
        <a:bodyPr/>
        <a:lstStyle/>
        <a:p>
          <a:r>
            <a:rPr lang="en-GB" sz="1400" b="1" dirty="0"/>
            <a:t> </a:t>
          </a:r>
          <a:r>
            <a:rPr lang="en-GB" sz="1600" b="1" dirty="0"/>
            <a:t>Preparing for Life and  work:</a:t>
          </a:r>
        </a:p>
        <a:p>
          <a:r>
            <a:rPr lang="en-GB" sz="1600" b="1" dirty="0"/>
            <a:t> Money management, Maths and English and IT. Presenting skills etc.</a:t>
          </a:r>
          <a:endParaRPr lang="en-US" sz="1600" b="1" dirty="0"/>
        </a:p>
      </dgm:t>
    </dgm:pt>
    <dgm:pt modelId="{DE890903-E458-4A0D-97D2-AF281CF7DCF1}" type="parTrans" cxnId="{749C2F48-F387-44AB-B6D0-C20E99CEDFE5}">
      <dgm:prSet/>
      <dgm:spPr/>
      <dgm:t>
        <a:bodyPr/>
        <a:lstStyle/>
        <a:p>
          <a:endParaRPr lang="en-US"/>
        </a:p>
      </dgm:t>
    </dgm:pt>
    <dgm:pt modelId="{F60AB5EF-8D41-4354-AE27-DBA89B726129}" type="sibTrans" cxnId="{749C2F48-F387-44AB-B6D0-C20E99CEDFE5}">
      <dgm:prSet/>
      <dgm:spPr/>
      <dgm:t>
        <a:bodyPr/>
        <a:lstStyle/>
        <a:p>
          <a:endParaRPr lang="en-US"/>
        </a:p>
      </dgm:t>
    </dgm:pt>
    <dgm:pt modelId="{0115B12B-C51D-4BD3-B938-FD5DDE0169B9}">
      <dgm:prSet custT="1"/>
      <dgm:spPr/>
      <dgm:t>
        <a:bodyPr/>
        <a:lstStyle/>
        <a:p>
          <a:r>
            <a:rPr lang="en-GB" sz="1400" b="1" dirty="0"/>
            <a:t>Volunteering Skills:</a:t>
          </a:r>
        </a:p>
        <a:p>
          <a:r>
            <a:rPr lang="en-GB" sz="1400" b="1" dirty="0"/>
            <a:t>Mentoring</a:t>
          </a:r>
        </a:p>
        <a:p>
          <a:r>
            <a:rPr lang="en-GB" sz="1400" b="1" dirty="0"/>
            <a:t>Safeguarding</a:t>
          </a:r>
        </a:p>
        <a:p>
          <a:r>
            <a:rPr lang="en-GB" sz="1400" b="1" dirty="0"/>
            <a:t>community Interpreting</a:t>
          </a:r>
        </a:p>
        <a:p>
          <a:r>
            <a:rPr lang="en-GB" sz="1400" b="1" dirty="0"/>
            <a:t>(leading to qualifications</a:t>
          </a:r>
        </a:p>
        <a:p>
          <a:r>
            <a:rPr lang="en-GB" sz="1400" b="1" dirty="0"/>
            <a:t>Mental Health Awareness</a:t>
          </a:r>
          <a:endParaRPr lang="en-US" sz="1400" b="1" dirty="0"/>
        </a:p>
      </dgm:t>
    </dgm:pt>
    <dgm:pt modelId="{98AD84D1-11C9-4F20-8733-72A3313377BA}" type="parTrans" cxnId="{186821CF-FBDB-4938-ABE6-BDE0B4348CEE}">
      <dgm:prSet/>
      <dgm:spPr/>
      <dgm:t>
        <a:bodyPr/>
        <a:lstStyle/>
        <a:p>
          <a:endParaRPr lang="en-US"/>
        </a:p>
      </dgm:t>
    </dgm:pt>
    <dgm:pt modelId="{DA89F7A2-3637-4162-82AC-4CF5076BB124}" type="sibTrans" cxnId="{186821CF-FBDB-4938-ABE6-BDE0B4348CEE}">
      <dgm:prSet/>
      <dgm:spPr/>
      <dgm:t>
        <a:bodyPr/>
        <a:lstStyle/>
        <a:p>
          <a:endParaRPr lang="en-US"/>
        </a:p>
      </dgm:t>
    </dgm:pt>
    <dgm:pt modelId="{291C3D4C-5BDC-42BB-AD6C-9F9D2785E111}">
      <dgm:prSet custT="1"/>
      <dgm:spPr/>
      <dgm:t>
        <a:bodyPr/>
        <a:lstStyle/>
        <a:p>
          <a:r>
            <a:rPr lang="en-GB" sz="1600" b="1" dirty="0"/>
            <a:t>Arts and crafts</a:t>
          </a:r>
        </a:p>
        <a:p>
          <a:r>
            <a:rPr lang="en-GB" sz="1600" b="1" dirty="0"/>
            <a:t>Including cookery &amp; sewing</a:t>
          </a:r>
          <a:r>
            <a:rPr lang="en-GB" sz="1300" b="1" dirty="0"/>
            <a:t>, </a:t>
          </a:r>
          <a:endParaRPr lang="en-US" sz="1300" b="1" dirty="0"/>
        </a:p>
      </dgm:t>
    </dgm:pt>
    <dgm:pt modelId="{8F7A760D-9F6D-4590-B1C0-E98833C6DC67}" type="parTrans" cxnId="{C1D4E689-2D4D-4F5C-AC60-0709BF6DDBDC}">
      <dgm:prSet/>
      <dgm:spPr/>
      <dgm:t>
        <a:bodyPr/>
        <a:lstStyle/>
        <a:p>
          <a:endParaRPr lang="en-US"/>
        </a:p>
      </dgm:t>
    </dgm:pt>
    <dgm:pt modelId="{6B1D4DAB-D0CE-4572-8006-19517FFC19A9}" type="sibTrans" cxnId="{C1D4E689-2D4D-4F5C-AC60-0709BF6DDBDC}">
      <dgm:prSet/>
      <dgm:spPr/>
      <dgm:t>
        <a:bodyPr/>
        <a:lstStyle/>
        <a:p>
          <a:endParaRPr lang="en-US"/>
        </a:p>
      </dgm:t>
    </dgm:pt>
    <dgm:pt modelId="{15FCBCA7-3977-498C-95FE-686A8A90D370}" type="pres">
      <dgm:prSet presAssocID="{7C30D15F-84C5-47F4-88D8-556309297F29}" presName="diagram" presStyleCnt="0">
        <dgm:presLayoutVars>
          <dgm:dir/>
          <dgm:resizeHandles val="exact"/>
        </dgm:presLayoutVars>
      </dgm:prSet>
      <dgm:spPr/>
    </dgm:pt>
    <dgm:pt modelId="{141CD6BF-9D6D-4E5E-8134-EA44CAC2CC28}" type="pres">
      <dgm:prSet presAssocID="{F0476228-6963-4335-A257-3FA73EDD4A4F}" presName="node" presStyleLbl="node1" presStyleIdx="0" presStyleCnt="6">
        <dgm:presLayoutVars>
          <dgm:bulletEnabled val="1"/>
        </dgm:presLayoutVars>
      </dgm:prSet>
      <dgm:spPr/>
    </dgm:pt>
    <dgm:pt modelId="{74C1EAB6-9EAD-411D-A5BC-AFB767D797E5}" type="pres">
      <dgm:prSet presAssocID="{9C08BEAD-9235-4992-A19E-A20E21C1A57D}" presName="sibTrans" presStyleCnt="0"/>
      <dgm:spPr/>
    </dgm:pt>
    <dgm:pt modelId="{6E143991-A474-44EB-9732-AD7F5445C202}" type="pres">
      <dgm:prSet presAssocID="{A14FD750-2F62-428B-9713-8F0A7CEE0309}" presName="node" presStyleLbl="node1" presStyleIdx="1" presStyleCnt="6">
        <dgm:presLayoutVars>
          <dgm:bulletEnabled val="1"/>
        </dgm:presLayoutVars>
      </dgm:prSet>
      <dgm:spPr/>
    </dgm:pt>
    <dgm:pt modelId="{23480642-A629-4CA6-84D1-A7F536899821}" type="pres">
      <dgm:prSet presAssocID="{D4BD7FB8-BBA5-4C10-963D-0CF7C8DC5872}" presName="sibTrans" presStyleCnt="0"/>
      <dgm:spPr/>
    </dgm:pt>
    <dgm:pt modelId="{FAD8A347-8257-449F-8463-DC6E6B787048}" type="pres">
      <dgm:prSet presAssocID="{343C79FB-5E92-4CBE-BD9A-2E9A6984FFF9}" presName="node" presStyleLbl="node1" presStyleIdx="2" presStyleCnt="6">
        <dgm:presLayoutVars>
          <dgm:bulletEnabled val="1"/>
        </dgm:presLayoutVars>
      </dgm:prSet>
      <dgm:spPr/>
    </dgm:pt>
    <dgm:pt modelId="{7BDFCD5E-12A5-4287-9417-4CF12968FCCC}" type="pres">
      <dgm:prSet presAssocID="{E0BC9DD1-7606-422D-8C47-00C512F073E7}" presName="sibTrans" presStyleCnt="0"/>
      <dgm:spPr/>
    </dgm:pt>
    <dgm:pt modelId="{94739BC3-A8FE-460E-95AF-87090329BFA6}" type="pres">
      <dgm:prSet presAssocID="{CC73EF69-2E97-4EC8-8D19-4BDE3D51A97C}" presName="node" presStyleLbl="node1" presStyleIdx="3" presStyleCnt="6">
        <dgm:presLayoutVars>
          <dgm:bulletEnabled val="1"/>
        </dgm:presLayoutVars>
      </dgm:prSet>
      <dgm:spPr/>
    </dgm:pt>
    <dgm:pt modelId="{44A6E90A-D729-484D-BA1D-430B94A8F118}" type="pres">
      <dgm:prSet presAssocID="{F60AB5EF-8D41-4354-AE27-DBA89B726129}" presName="sibTrans" presStyleCnt="0"/>
      <dgm:spPr/>
    </dgm:pt>
    <dgm:pt modelId="{8D3A60BA-9AEF-4E1C-AFDE-32BBE979A4C6}" type="pres">
      <dgm:prSet presAssocID="{291C3D4C-5BDC-42BB-AD6C-9F9D2785E111}" presName="node" presStyleLbl="node1" presStyleIdx="4" presStyleCnt="6">
        <dgm:presLayoutVars>
          <dgm:bulletEnabled val="1"/>
        </dgm:presLayoutVars>
      </dgm:prSet>
      <dgm:spPr/>
    </dgm:pt>
    <dgm:pt modelId="{C1B7D3C0-2DCE-42C0-9482-275AAF939128}" type="pres">
      <dgm:prSet presAssocID="{6B1D4DAB-D0CE-4572-8006-19517FFC19A9}" presName="sibTrans" presStyleCnt="0"/>
      <dgm:spPr/>
    </dgm:pt>
    <dgm:pt modelId="{02092264-5211-4A55-9569-36A4DB2F1780}" type="pres">
      <dgm:prSet presAssocID="{0115B12B-C51D-4BD3-B938-FD5DDE0169B9}" presName="node" presStyleLbl="node1" presStyleIdx="5" presStyleCnt="6" custLinFactNeighborX="0" custLinFactNeighborY="1378">
        <dgm:presLayoutVars>
          <dgm:bulletEnabled val="1"/>
        </dgm:presLayoutVars>
      </dgm:prSet>
      <dgm:spPr/>
    </dgm:pt>
  </dgm:ptLst>
  <dgm:cxnLst>
    <dgm:cxn modelId="{AD9A061C-2BAD-4B94-8C7C-166AEE27BEAA}" type="presOf" srcId="{F0476228-6963-4335-A257-3FA73EDD4A4F}" destId="{141CD6BF-9D6D-4E5E-8134-EA44CAC2CC28}" srcOrd="0" destOrd="0" presId="urn:microsoft.com/office/officeart/2005/8/layout/default"/>
    <dgm:cxn modelId="{D0614A5F-7F43-4ACC-947A-7CAE43FA83E3}" type="presOf" srcId="{291C3D4C-5BDC-42BB-AD6C-9F9D2785E111}" destId="{8D3A60BA-9AEF-4E1C-AFDE-32BBE979A4C6}" srcOrd="0" destOrd="0" presId="urn:microsoft.com/office/officeart/2005/8/layout/default"/>
    <dgm:cxn modelId="{96501063-E0B5-4892-BD1E-A53D421626C8}" srcId="{7C30D15F-84C5-47F4-88D8-556309297F29}" destId="{343C79FB-5E92-4CBE-BD9A-2E9A6984FFF9}" srcOrd="2" destOrd="0" parTransId="{1893295E-E0A1-40A1-ACE3-15E36328D370}" sibTransId="{E0BC9DD1-7606-422D-8C47-00C512F073E7}"/>
    <dgm:cxn modelId="{749C2F48-F387-44AB-B6D0-C20E99CEDFE5}" srcId="{7C30D15F-84C5-47F4-88D8-556309297F29}" destId="{CC73EF69-2E97-4EC8-8D19-4BDE3D51A97C}" srcOrd="3" destOrd="0" parTransId="{DE890903-E458-4A0D-97D2-AF281CF7DCF1}" sibTransId="{F60AB5EF-8D41-4354-AE27-DBA89B726129}"/>
    <dgm:cxn modelId="{5A942852-1A08-497C-B77B-7699F4F91AF1}" type="presOf" srcId="{0115B12B-C51D-4BD3-B938-FD5DDE0169B9}" destId="{02092264-5211-4A55-9569-36A4DB2F1780}" srcOrd="0" destOrd="0" presId="urn:microsoft.com/office/officeart/2005/8/layout/default"/>
    <dgm:cxn modelId="{1E17B255-04B3-4885-A6C2-5DF8BBB6FDD8}" type="presOf" srcId="{A14FD750-2F62-428B-9713-8F0A7CEE0309}" destId="{6E143991-A474-44EB-9732-AD7F5445C202}" srcOrd="0" destOrd="0" presId="urn:microsoft.com/office/officeart/2005/8/layout/default"/>
    <dgm:cxn modelId="{1CF6A076-33B3-4329-862C-2E26F54AC1FA}" srcId="{7C30D15F-84C5-47F4-88D8-556309297F29}" destId="{A14FD750-2F62-428B-9713-8F0A7CEE0309}" srcOrd="1" destOrd="0" parTransId="{90E0C2A7-A028-47F4-B15D-44CCFE8F6679}" sibTransId="{D4BD7FB8-BBA5-4C10-963D-0CF7C8DC5872}"/>
    <dgm:cxn modelId="{78004677-D011-428F-BFBA-3F0F2AA2CF3C}" srcId="{7C30D15F-84C5-47F4-88D8-556309297F29}" destId="{F0476228-6963-4335-A257-3FA73EDD4A4F}" srcOrd="0" destOrd="0" parTransId="{652D3B90-66DA-44D1-AB98-A3C421ED7062}" sibTransId="{9C08BEAD-9235-4992-A19E-A20E21C1A57D}"/>
    <dgm:cxn modelId="{C1D4E689-2D4D-4F5C-AC60-0709BF6DDBDC}" srcId="{7C30D15F-84C5-47F4-88D8-556309297F29}" destId="{291C3D4C-5BDC-42BB-AD6C-9F9D2785E111}" srcOrd="4" destOrd="0" parTransId="{8F7A760D-9F6D-4590-B1C0-E98833C6DC67}" sibTransId="{6B1D4DAB-D0CE-4572-8006-19517FFC19A9}"/>
    <dgm:cxn modelId="{390898B9-2A41-4CB4-95B2-4B642D0B529F}" type="presOf" srcId="{CC73EF69-2E97-4EC8-8D19-4BDE3D51A97C}" destId="{94739BC3-A8FE-460E-95AF-87090329BFA6}" srcOrd="0" destOrd="0" presId="urn:microsoft.com/office/officeart/2005/8/layout/default"/>
    <dgm:cxn modelId="{DF3938BC-7D6B-4EBD-A965-125791BF73E3}" type="presOf" srcId="{7C30D15F-84C5-47F4-88D8-556309297F29}" destId="{15FCBCA7-3977-498C-95FE-686A8A90D370}" srcOrd="0" destOrd="0" presId="urn:microsoft.com/office/officeart/2005/8/layout/default"/>
    <dgm:cxn modelId="{186821CF-FBDB-4938-ABE6-BDE0B4348CEE}" srcId="{7C30D15F-84C5-47F4-88D8-556309297F29}" destId="{0115B12B-C51D-4BD3-B938-FD5DDE0169B9}" srcOrd="5" destOrd="0" parTransId="{98AD84D1-11C9-4F20-8733-72A3313377BA}" sibTransId="{DA89F7A2-3637-4162-82AC-4CF5076BB124}"/>
    <dgm:cxn modelId="{AE3627DB-60A6-421C-B909-C76FDF9C3DA4}" type="presOf" srcId="{343C79FB-5E92-4CBE-BD9A-2E9A6984FFF9}" destId="{FAD8A347-8257-449F-8463-DC6E6B787048}" srcOrd="0" destOrd="0" presId="urn:microsoft.com/office/officeart/2005/8/layout/default"/>
    <dgm:cxn modelId="{F43EB07F-D4E6-44BA-A476-E65A319EE373}" type="presParOf" srcId="{15FCBCA7-3977-498C-95FE-686A8A90D370}" destId="{141CD6BF-9D6D-4E5E-8134-EA44CAC2CC28}" srcOrd="0" destOrd="0" presId="urn:microsoft.com/office/officeart/2005/8/layout/default"/>
    <dgm:cxn modelId="{5FA6CF54-49C3-4C42-AC6B-C51EE86138C5}" type="presParOf" srcId="{15FCBCA7-3977-498C-95FE-686A8A90D370}" destId="{74C1EAB6-9EAD-411D-A5BC-AFB767D797E5}" srcOrd="1" destOrd="0" presId="urn:microsoft.com/office/officeart/2005/8/layout/default"/>
    <dgm:cxn modelId="{58C4AE79-C588-45ED-8D60-2A51A63623E8}" type="presParOf" srcId="{15FCBCA7-3977-498C-95FE-686A8A90D370}" destId="{6E143991-A474-44EB-9732-AD7F5445C202}" srcOrd="2" destOrd="0" presId="urn:microsoft.com/office/officeart/2005/8/layout/default"/>
    <dgm:cxn modelId="{31ED474E-067C-4FEC-9FD7-E929617C76CD}" type="presParOf" srcId="{15FCBCA7-3977-498C-95FE-686A8A90D370}" destId="{23480642-A629-4CA6-84D1-A7F536899821}" srcOrd="3" destOrd="0" presId="urn:microsoft.com/office/officeart/2005/8/layout/default"/>
    <dgm:cxn modelId="{9F7239DA-2CD8-4BB6-8BFA-520C463ECEF7}" type="presParOf" srcId="{15FCBCA7-3977-498C-95FE-686A8A90D370}" destId="{FAD8A347-8257-449F-8463-DC6E6B787048}" srcOrd="4" destOrd="0" presId="urn:microsoft.com/office/officeart/2005/8/layout/default"/>
    <dgm:cxn modelId="{FCF428F7-FED4-4304-B69C-598C7BAF21C1}" type="presParOf" srcId="{15FCBCA7-3977-498C-95FE-686A8A90D370}" destId="{7BDFCD5E-12A5-4287-9417-4CF12968FCCC}" srcOrd="5" destOrd="0" presId="urn:microsoft.com/office/officeart/2005/8/layout/default"/>
    <dgm:cxn modelId="{EADE0CEC-A339-41AC-92C4-4C58475C3B21}" type="presParOf" srcId="{15FCBCA7-3977-498C-95FE-686A8A90D370}" destId="{94739BC3-A8FE-460E-95AF-87090329BFA6}" srcOrd="6" destOrd="0" presId="urn:microsoft.com/office/officeart/2005/8/layout/default"/>
    <dgm:cxn modelId="{61D8A350-654D-4642-AC65-11F92E2285B0}" type="presParOf" srcId="{15FCBCA7-3977-498C-95FE-686A8A90D370}" destId="{44A6E90A-D729-484D-BA1D-430B94A8F118}" srcOrd="7" destOrd="0" presId="urn:microsoft.com/office/officeart/2005/8/layout/default"/>
    <dgm:cxn modelId="{100703F8-E70D-452A-A992-E9A6D3E979B2}" type="presParOf" srcId="{15FCBCA7-3977-498C-95FE-686A8A90D370}" destId="{8D3A60BA-9AEF-4E1C-AFDE-32BBE979A4C6}" srcOrd="8" destOrd="0" presId="urn:microsoft.com/office/officeart/2005/8/layout/default"/>
    <dgm:cxn modelId="{AC0FB52D-5007-4F3C-BF4B-A15496CAB234}" type="presParOf" srcId="{15FCBCA7-3977-498C-95FE-686A8A90D370}" destId="{C1B7D3C0-2DCE-42C0-9482-275AAF939128}" srcOrd="9" destOrd="0" presId="urn:microsoft.com/office/officeart/2005/8/layout/default"/>
    <dgm:cxn modelId="{2C0989DB-D4A3-4C9B-889C-DA978B6641C9}" type="presParOf" srcId="{15FCBCA7-3977-498C-95FE-686A8A90D370}" destId="{02092264-5211-4A55-9569-36A4DB2F1780}"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7EC292-B36B-4538-96A8-D2B46678A37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9302105-C0DC-4EF6-98F1-0EAC87F8AFD7}">
      <dgm:prSet phldrT="[Text]"/>
      <dgm:spPr/>
      <dgm:t>
        <a:bodyPr/>
        <a:lstStyle/>
        <a:p>
          <a:r>
            <a:rPr lang="en-GB" dirty="0"/>
            <a:t>History</a:t>
          </a:r>
          <a:endParaRPr lang="en-US" dirty="0"/>
        </a:p>
      </dgm:t>
    </dgm:pt>
    <dgm:pt modelId="{9AA7969F-44C9-4F89-814E-1C844FF1DE74}" type="parTrans" cxnId="{A76DDD48-453F-4EBC-8C2A-E40954ED3820}">
      <dgm:prSet/>
      <dgm:spPr/>
      <dgm:t>
        <a:bodyPr/>
        <a:lstStyle/>
        <a:p>
          <a:endParaRPr lang="en-US"/>
        </a:p>
      </dgm:t>
    </dgm:pt>
    <dgm:pt modelId="{D5C769D2-947C-4060-8663-A4F886E6FEF9}" type="sibTrans" cxnId="{A76DDD48-453F-4EBC-8C2A-E40954ED3820}">
      <dgm:prSet/>
      <dgm:spPr/>
      <dgm:t>
        <a:bodyPr/>
        <a:lstStyle/>
        <a:p>
          <a:endParaRPr lang="en-US"/>
        </a:p>
      </dgm:t>
    </dgm:pt>
    <dgm:pt modelId="{3B03C07C-ACCA-4DCD-9E32-1ACB675D1016}">
      <dgm:prSet phldrT="[Text]"/>
      <dgm:spPr/>
      <dgm:t>
        <a:bodyPr/>
        <a:lstStyle/>
        <a:p>
          <a:r>
            <a:rPr lang="en-GB" dirty="0"/>
            <a:t>Music Appreciation</a:t>
          </a:r>
          <a:endParaRPr lang="en-US" dirty="0"/>
        </a:p>
      </dgm:t>
    </dgm:pt>
    <dgm:pt modelId="{632B95DA-C3E7-4AAD-9FE4-A2BDA8296C3C}" type="parTrans" cxnId="{A88290E5-AD40-4F76-AE1B-6AEFF92ABD83}">
      <dgm:prSet/>
      <dgm:spPr/>
      <dgm:t>
        <a:bodyPr/>
        <a:lstStyle/>
        <a:p>
          <a:endParaRPr lang="en-US"/>
        </a:p>
      </dgm:t>
    </dgm:pt>
    <dgm:pt modelId="{4C078C10-BA47-44C4-9AA3-CF5E81B6B087}" type="sibTrans" cxnId="{A88290E5-AD40-4F76-AE1B-6AEFF92ABD83}">
      <dgm:prSet/>
      <dgm:spPr/>
      <dgm:t>
        <a:bodyPr/>
        <a:lstStyle/>
        <a:p>
          <a:endParaRPr lang="en-US"/>
        </a:p>
      </dgm:t>
    </dgm:pt>
    <dgm:pt modelId="{35236DF2-AC0F-42E1-BADE-BC0B596A265C}">
      <dgm:prSet phldrT="[Text]"/>
      <dgm:spPr/>
      <dgm:t>
        <a:bodyPr/>
        <a:lstStyle/>
        <a:p>
          <a:r>
            <a:rPr lang="en-GB" dirty="0"/>
            <a:t>Film Studies</a:t>
          </a:r>
          <a:endParaRPr lang="en-US" dirty="0"/>
        </a:p>
      </dgm:t>
    </dgm:pt>
    <dgm:pt modelId="{0960E49A-A263-4E6D-96F2-0F3BF3FFB0A4}" type="parTrans" cxnId="{44A647CF-1D43-4058-AD65-A27D0332EAD7}">
      <dgm:prSet/>
      <dgm:spPr/>
      <dgm:t>
        <a:bodyPr/>
        <a:lstStyle/>
        <a:p>
          <a:endParaRPr lang="en-US"/>
        </a:p>
      </dgm:t>
    </dgm:pt>
    <dgm:pt modelId="{20AB080F-8480-4135-9E56-8CB95007AD55}" type="sibTrans" cxnId="{44A647CF-1D43-4058-AD65-A27D0332EAD7}">
      <dgm:prSet/>
      <dgm:spPr/>
      <dgm:t>
        <a:bodyPr/>
        <a:lstStyle/>
        <a:p>
          <a:endParaRPr lang="en-US"/>
        </a:p>
      </dgm:t>
    </dgm:pt>
    <dgm:pt modelId="{0B5795F6-8622-46EF-82D4-C931E0BD0B81}">
      <dgm:prSet phldrT="[Text]"/>
      <dgm:spPr/>
      <dgm:t>
        <a:bodyPr/>
        <a:lstStyle/>
        <a:p>
          <a:r>
            <a:rPr lang="en-GB" dirty="0"/>
            <a:t>Dance</a:t>
          </a:r>
          <a:endParaRPr lang="en-US" dirty="0"/>
        </a:p>
      </dgm:t>
    </dgm:pt>
    <dgm:pt modelId="{DA59D914-396F-434C-BCFA-7AEEF420B93A}" type="parTrans" cxnId="{0779D9F4-C3D1-423F-B863-EEDB8A739349}">
      <dgm:prSet/>
      <dgm:spPr/>
      <dgm:t>
        <a:bodyPr/>
        <a:lstStyle/>
        <a:p>
          <a:endParaRPr lang="en-US"/>
        </a:p>
      </dgm:t>
    </dgm:pt>
    <dgm:pt modelId="{D20C7BCD-438E-4C47-97BC-401522FD587A}" type="sibTrans" cxnId="{0779D9F4-C3D1-423F-B863-EEDB8A739349}">
      <dgm:prSet/>
      <dgm:spPr/>
      <dgm:t>
        <a:bodyPr/>
        <a:lstStyle/>
        <a:p>
          <a:endParaRPr lang="en-US"/>
        </a:p>
      </dgm:t>
    </dgm:pt>
    <dgm:pt modelId="{A4B1BF8B-DD3E-4154-B650-C16859435F13}">
      <dgm:prSet phldrT="[Text]"/>
      <dgm:spPr/>
      <dgm:t>
        <a:bodyPr/>
        <a:lstStyle/>
        <a:p>
          <a:r>
            <a:rPr lang="en-GB" dirty="0"/>
            <a:t>Practical Art and Art appreciation</a:t>
          </a:r>
          <a:endParaRPr lang="en-US" dirty="0"/>
        </a:p>
      </dgm:t>
    </dgm:pt>
    <dgm:pt modelId="{9DFC0412-8911-4E66-9332-377A8FDBDC88}" type="parTrans" cxnId="{63CE2440-1822-4CA8-8AC1-962FED40729D}">
      <dgm:prSet/>
      <dgm:spPr/>
      <dgm:t>
        <a:bodyPr/>
        <a:lstStyle/>
        <a:p>
          <a:endParaRPr lang="en-US"/>
        </a:p>
      </dgm:t>
    </dgm:pt>
    <dgm:pt modelId="{3EFC4D52-6DFD-4195-AD60-D5915848A050}" type="sibTrans" cxnId="{63CE2440-1822-4CA8-8AC1-962FED40729D}">
      <dgm:prSet/>
      <dgm:spPr/>
      <dgm:t>
        <a:bodyPr/>
        <a:lstStyle/>
        <a:p>
          <a:endParaRPr lang="en-US"/>
        </a:p>
      </dgm:t>
    </dgm:pt>
    <dgm:pt modelId="{71F5716C-02AE-4664-A678-A7CBADF675B3}" type="pres">
      <dgm:prSet presAssocID="{0D7EC292-B36B-4538-96A8-D2B46678A371}" presName="diagram" presStyleCnt="0">
        <dgm:presLayoutVars>
          <dgm:dir/>
          <dgm:resizeHandles val="exact"/>
        </dgm:presLayoutVars>
      </dgm:prSet>
      <dgm:spPr/>
    </dgm:pt>
    <dgm:pt modelId="{45A69118-72C5-41C5-BC31-AF4D248638F6}" type="pres">
      <dgm:prSet presAssocID="{B9302105-C0DC-4EF6-98F1-0EAC87F8AFD7}" presName="node" presStyleLbl="node1" presStyleIdx="0" presStyleCnt="5">
        <dgm:presLayoutVars>
          <dgm:bulletEnabled val="1"/>
        </dgm:presLayoutVars>
      </dgm:prSet>
      <dgm:spPr/>
    </dgm:pt>
    <dgm:pt modelId="{E5CFFD16-2E33-4536-940A-5149A0AB379E}" type="pres">
      <dgm:prSet presAssocID="{D5C769D2-947C-4060-8663-A4F886E6FEF9}" presName="sibTrans" presStyleCnt="0"/>
      <dgm:spPr/>
    </dgm:pt>
    <dgm:pt modelId="{225676EA-6430-455F-8996-A6F457FA850D}" type="pres">
      <dgm:prSet presAssocID="{3B03C07C-ACCA-4DCD-9E32-1ACB675D1016}" presName="node" presStyleLbl="node1" presStyleIdx="1" presStyleCnt="5">
        <dgm:presLayoutVars>
          <dgm:bulletEnabled val="1"/>
        </dgm:presLayoutVars>
      </dgm:prSet>
      <dgm:spPr/>
    </dgm:pt>
    <dgm:pt modelId="{E32BA712-572F-4298-A450-E2C47238814A}" type="pres">
      <dgm:prSet presAssocID="{4C078C10-BA47-44C4-9AA3-CF5E81B6B087}" presName="sibTrans" presStyleCnt="0"/>
      <dgm:spPr/>
    </dgm:pt>
    <dgm:pt modelId="{4C37D6D0-4C53-4EAF-9C10-6618DB37D0BB}" type="pres">
      <dgm:prSet presAssocID="{35236DF2-AC0F-42E1-BADE-BC0B596A265C}" presName="node" presStyleLbl="node1" presStyleIdx="2" presStyleCnt="5">
        <dgm:presLayoutVars>
          <dgm:bulletEnabled val="1"/>
        </dgm:presLayoutVars>
      </dgm:prSet>
      <dgm:spPr/>
    </dgm:pt>
    <dgm:pt modelId="{9FBAD6D8-E1B4-4ABB-99C4-F29B564D64C5}" type="pres">
      <dgm:prSet presAssocID="{20AB080F-8480-4135-9E56-8CB95007AD55}" presName="sibTrans" presStyleCnt="0"/>
      <dgm:spPr/>
    </dgm:pt>
    <dgm:pt modelId="{E1A97103-B47C-44F8-903D-EA8C65DC1D8A}" type="pres">
      <dgm:prSet presAssocID="{0B5795F6-8622-46EF-82D4-C931E0BD0B81}" presName="node" presStyleLbl="node1" presStyleIdx="3" presStyleCnt="5">
        <dgm:presLayoutVars>
          <dgm:bulletEnabled val="1"/>
        </dgm:presLayoutVars>
      </dgm:prSet>
      <dgm:spPr/>
    </dgm:pt>
    <dgm:pt modelId="{EC685FF2-097B-4F87-B66C-A291E8E15139}" type="pres">
      <dgm:prSet presAssocID="{D20C7BCD-438E-4C47-97BC-401522FD587A}" presName="sibTrans" presStyleCnt="0"/>
      <dgm:spPr/>
    </dgm:pt>
    <dgm:pt modelId="{88F197F7-85BB-4D1B-B0E6-8D61426AAD24}" type="pres">
      <dgm:prSet presAssocID="{A4B1BF8B-DD3E-4154-B650-C16859435F13}" presName="node" presStyleLbl="node1" presStyleIdx="4" presStyleCnt="5">
        <dgm:presLayoutVars>
          <dgm:bulletEnabled val="1"/>
        </dgm:presLayoutVars>
      </dgm:prSet>
      <dgm:spPr/>
    </dgm:pt>
  </dgm:ptLst>
  <dgm:cxnLst>
    <dgm:cxn modelId="{C1015B1F-F1EB-4261-9F4C-4EA2A5761A5F}" type="presOf" srcId="{3B03C07C-ACCA-4DCD-9E32-1ACB675D1016}" destId="{225676EA-6430-455F-8996-A6F457FA850D}" srcOrd="0" destOrd="0" presId="urn:microsoft.com/office/officeart/2005/8/layout/default"/>
    <dgm:cxn modelId="{17B73B37-24AE-40A8-AD38-39F4A4E4E8C1}" type="presOf" srcId="{0B5795F6-8622-46EF-82D4-C931E0BD0B81}" destId="{E1A97103-B47C-44F8-903D-EA8C65DC1D8A}" srcOrd="0" destOrd="0" presId="urn:microsoft.com/office/officeart/2005/8/layout/default"/>
    <dgm:cxn modelId="{63CE2440-1822-4CA8-8AC1-962FED40729D}" srcId="{0D7EC292-B36B-4538-96A8-D2B46678A371}" destId="{A4B1BF8B-DD3E-4154-B650-C16859435F13}" srcOrd="4" destOrd="0" parTransId="{9DFC0412-8911-4E66-9332-377A8FDBDC88}" sibTransId="{3EFC4D52-6DFD-4195-AD60-D5915848A050}"/>
    <dgm:cxn modelId="{A76DDD48-453F-4EBC-8C2A-E40954ED3820}" srcId="{0D7EC292-B36B-4538-96A8-D2B46678A371}" destId="{B9302105-C0DC-4EF6-98F1-0EAC87F8AFD7}" srcOrd="0" destOrd="0" parTransId="{9AA7969F-44C9-4F89-814E-1C844FF1DE74}" sibTransId="{D5C769D2-947C-4060-8663-A4F886E6FEF9}"/>
    <dgm:cxn modelId="{4771CCBF-C674-45DE-929A-0ECE383D13C5}" type="presOf" srcId="{B9302105-C0DC-4EF6-98F1-0EAC87F8AFD7}" destId="{45A69118-72C5-41C5-BC31-AF4D248638F6}" srcOrd="0" destOrd="0" presId="urn:microsoft.com/office/officeart/2005/8/layout/default"/>
    <dgm:cxn modelId="{2CBE1FC8-BBC1-4DCD-98ED-B2E30F919A64}" type="presOf" srcId="{0D7EC292-B36B-4538-96A8-D2B46678A371}" destId="{71F5716C-02AE-4664-A678-A7CBADF675B3}" srcOrd="0" destOrd="0" presId="urn:microsoft.com/office/officeart/2005/8/layout/default"/>
    <dgm:cxn modelId="{44A647CF-1D43-4058-AD65-A27D0332EAD7}" srcId="{0D7EC292-B36B-4538-96A8-D2B46678A371}" destId="{35236DF2-AC0F-42E1-BADE-BC0B596A265C}" srcOrd="2" destOrd="0" parTransId="{0960E49A-A263-4E6D-96F2-0F3BF3FFB0A4}" sibTransId="{20AB080F-8480-4135-9E56-8CB95007AD55}"/>
    <dgm:cxn modelId="{6D4187D8-D677-48ED-B9D5-DFB21B4AF025}" type="presOf" srcId="{35236DF2-AC0F-42E1-BADE-BC0B596A265C}" destId="{4C37D6D0-4C53-4EAF-9C10-6618DB37D0BB}" srcOrd="0" destOrd="0" presId="urn:microsoft.com/office/officeart/2005/8/layout/default"/>
    <dgm:cxn modelId="{A88290E5-AD40-4F76-AE1B-6AEFF92ABD83}" srcId="{0D7EC292-B36B-4538-96A8-D2B46678A371}" destId="{3B03C07C-ACCA-4DCD-9E32-1ACB675D1016}" srcOrd="1" destOrd="0" parTransId="{632B95DA-C3E7-4AAD-9FE4-A2BDA8296C3C}" sibTransId="{4C078C10-BA47-44C4-9AA3-CF5E81B6B087}"/>
    <dgm:cxn modelId="{0779D9F4-C3D1-423F-B863-EEDB8A739349}" srcId="{0D7EC292-B36B-4538-96A8-D2B46678A371}" destId="{0B5795F6-8622-46EF-82D4-C931E0BD0B81}" srcOrd="3" destOrd="0" parTransId="{DA59D914-396F-434C-BCFA-7AEEF420B93A}" sibTransId="{D20C7BCD-438E-4C47-97BC-401522FD587A}"/>
    <dgm:cxn modelId="{A57885F7-1494-4064-B435-EED0F77459B3}" type="presOf" srcId="{A4B1BF8B-DD3E-4154-B650-C16859435F13}" destId="{88F197F7-85BB-4D1B-B0E6-8D61426AAD24}" srcOrd="0" destOrd="0" presId="urn:microsoft.com/office/officeart/2005/8/layout/default"/>
    <dgm:cxn modelId="{CF9F4252-FE5E-4F2C-B080-FFD013B3921C}" type="presParOf" srcId="{71F5716C-02AE-4664-A678-A7CBADF675B3}" destId="{45A69118-72C5-41C5-BC31-AF4D248638F6}" srcOrd="0" destOrd="0" presId="urn:microsoft.com/office/officeart/2005/8/layout/default"/>
    <dgm:cxn modelId="{1A7EB800-B180-4145-98A8-F891A2D1E45E}" type="presParOf" srcId="{71F5716C-02AE-4664-A678-A7CBADF675B3}" destId="{E5CFFD16-2E33-4536-940A-5149A0AB379E}" srcOrd="1" destOrd="0" presId="urn:microsoft.com/office/officeart/2005/8/layout/default"/>
    <dgm:cxn modelId="{C0AC287C-67CA-4083-B392-9CC92863D254}" type="presParOf" srcId="{71F5716C-02AE-4664-A678-A7CBADF675B3}" destId="{225676EA-6430-455F-8996-A6F457FA850D}" srcOrd="2" destOrd="0" presId="urn:microsoft.com/office/officeart/2005/8/layout/default"/>
    <dgm:cxn modelId="{66765A80-ECE9-43C4-A596-2DEC907C91E5}" type="presParOf" srcId="{71F5716C-02AE-4664-A678-A7CBADF675B3}" destId="{E32BA712-572F-4298-A450-E2C47238814A}" srcOrd="3" destOrd="0" presId="urn:microsoft.com/office/officeart/2005/8/layout/default"/>
    <dgm:cxn modelId="{37A0B315-5E7F-49C3-BDBC-B14059C22913}" type="presParOf" srcId="{71F5716C-02AE-4664-A678-A7CBADF675B3}" destId="{4C37D6D0-4C53-4EAF-9C10-6618DB37D0BB}" srcOrd="4" destOrd="0" presId="urn:microsoft.com/office/officeart/2005/8/layout/default"/>
    <dgm:cxn modelId="{FEDF0CBF-8E93-4E82-8AE5-581647E40C87}" type="presParOf" srcId="{71F5716C-02AE-4664-A678-A7CBADF675B3}" destId="{9FBAD6D8-E1B4-4ABB-99C4-F29B564D64C5}" srcOrd="5" destOrd="0" presId="urn:microsoft.com/office/officeart/2005/8/layout/default"/>
    <dgm:cxn modelId="{2F003A6F-C0DF-449F-9BDF-37E399EDC08E}" type="presParOf" srcId="{71F5716C-02AE-4664-A678-A7CBADF675B3}" destId="{E1A97103-B47C-44F8-903D-EA8C65DC1D8A}" srcOrd="6" destOrd="0" presId="urn:microsoft.com/office/officeart/2005/8/layout/default"/>
    <dgm:cxn modelId="{48BBEE79-3D37-4A46-8289-A6D6E646A8ED}" type="presParOf" srcId="{71F5716C-02AE-4664-A678-A7CBADF675B3}" destId="{EC685FF2-097B-4F87-B66C-A291E8E15139}" srcOrd="7" destOrd="0" presId="urn:microsoft.com/office/officeart/2005/8/layout/default"/>
    <dgm:cxn modelId="{C4FA1754-C8F9-463C-9291-8E49DFB1938D}" type="presParOf" srcId="{71F5716C-02AE-4664-A678-A7CBADF675B3}" destId="{88F197F7-85BB-4D1B-B0E6-8D61426AAD24}"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1CD6BF-9D6D-4E5E-8134-EA44CAC2CC28}">
      <dsp:nvSpPr>
        <dsp:cNvPr id="0" name=""/>
        <dsp:cNvSpPr/>
      </dsp:nvSpPr>
      <dsp:spPr>
        <a:xfrm>
          <a:off x="0" y="214312"/>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t>Schools and Parenting Courses- leading to accredited courses in supporting teaching and learning and SEND</a:t>
          </a:r>
          <a:endParaRPr lang="en-US" sz="1600" b="1" kern="1200" dirty="0"/>
        </a:p>
      </dsp:txBody>
      <dsp:txXfrm>
        <a:off x="0" y="214312"/>
        <a:ext cx="2571749" cy="1543050"/>
      </dsp:txXfrm>
    </dsp:sp>
    <dsp:sp modelId="{6E143991-A474-44EB-9732-AD7F5445C202}">
      <dsp:nvSpPr>
        <dsp:cNvPr id="0" name=""/>
        <dsp:cNvSpPr/>
      </dsp:nvSpPr>
      <dsp:spPr>
        <a:xfrm>
          <a:off x="2828925" y="214312"/>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t>Adult Social Care courses-</a:t>
          </a:r>
        </a:p>
        <a:p>
          <a:pPr marL="0" lvl="0" indent="0" algn="ctr" defTabSz="711200">
            <a:lnSpc>
              <a:spcPct val="90000"/>
            </a:lnSpc>
            <a:spcBef>
              <a:spcPct val="0"/>
            </a:spcBef>
            <a:spcAft>
              <a:spcPct val="35000"/>
            </a:spcAft>
            <a:buNone/>
          </a:pPr>
          <a:r>
            <a:rPr lang="en-GB" sz="1600" b="1" kern="1200" dirty="0"/>
            <a:t>Leading to qualifications in social care</a:t>
          </a:r>
          <a:endParaRPr lang="en-US" sz="1600" b="1" kern="1200" dirty="0"/>
        </a:p>
      </dsp:txBody>
      <dsp:txXfrm>
        <a:off x="2828925" y="214312"/>
        <a:ext cx="2571749" cy="1543050"/>
      </dsp:txXfrm>
    </dsp:sp>
    <dsp:sp modelId="{FAD8A347-8257-449F-8463-DC6E6B787048}">
      <dsp:nvSpPr>
        <dsp:cNvPr id="0" name=""/>
        <dsp:cNvSpPr/>
      </dsp:nvSpPr>
      <dsp:spPr>
        <a:xfrm>
          <a:off x="5657849" y="214312"/>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t>Personal development courses (e.g. stress management, goal setting, Confidence Building.</a:t>
          </a:r>
          <a:endParaRPr lang="en-US" sz="1600" b="1" kern="1200" dirty="0"/>
        </a:p>
      </dsp:txBody>
      <dsp:txXfrm>
        <a:off x="5657849" y="214312"/>
        <a:ext cx="2571749" cy="1543050"/>
      </dsp:txXfrm>
    </dsp:sp>
    <dsp:sp modelId="{94739BC3-A8FE-460E-95AF-87090329BFA6}">
      <dsp:nvSpPr>
        <dsp:cNvPr id="0" name=""/>
        <dsp:cNvSpPr/>
      </dsp:nvSpPr>
      <dsp:spPr>
        <a:xfrm>
          <a:off x="0" y="2014537"/>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t> </a:t>
          </a:r>
          <a:r>
            <a:rPr lang="en-GB" sz="1600" b="1" kern="1200" dirty="0"/>
            <a:t>Preparing for Life and  work:</a:t>
          </a:r>
        </a:p>
        <a:p>
          <a:pPr marL="0" lvl="0" indent="0" algn="ctr" defTabSz="622300">
            <a:lnSpc>
              <a:spcPct val="90000"/>
            </a:lnSpc>
            <a:spcBef>
              <a:spcPct val="0"/>
            </a:spcBef>
            <a:spcAft>
              <a:spcPct val="35000"/>
            </a:spcAft>
            <a:buNone/>
          </a:pPr>
          <a:r>
            <a:rPr lang="en-GB" sz="1600" b="1" kern="1200" dirty="0"/>
            <a:t> Money management, Maths and English and IT. Presenting skills etc.</a:t>
          </a:r>
          <a:endParaRPr lang="en-US" sz="1600" b="1" kern="1200" dirty="0"/>
        </a:p>
      </dsp:txBody>
      <dsp:txXfrm>
        <a:off x="0" y="2014537"/>
        <a:ext cx="2571749" cy="1543050"/>
      </dsp:txXfrm>
    </dsp:sp>
    <dsp:sp modelId="{8D3A60BA-9AEF-4E1C-AFDE-32BBE979A4C6}">
      <dsp:nvSpPr>
        <dsp:cNvPr id="0" name=""/>
        <dsp:cNvSpPr/>
      </dsp:nvSpPr>
      <dsp:spPr>
        <a:xfrm>
          <a:off x="2828925" y="2014537"/>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t>Arts and crafts</a:t>
          </a:r>
        </a:p>
        <a:p>
          <a:pPr marL="0" lvl="0" indent="0" algn="ctr" defTabSz="711200">
            <a:lnSpc>
              <a:spcPct val="90000"/>
            </a:lnSpc>
            <a:spcBef>
              <a:spcPct val="0"/>
            </a:spcBef>
            <a:spcAft>
              <a:spcPct val="35000"/>
            </a:spcAft>
            <a:buNone/>
          </a:pPr>
          <a:r>
            <a:rPr lang="en-GB" sz="1600" b="1" kern="1200" dirty="0"/>
            <a:t>Including cookery &amp; sewing</a:t>
          </a:r>
          <a:r>
            <a:rPr lang="en-GB" sz="1300" b="1" kern="1200" dirty="0"/>
            <a:t>, </a:t>
          </a:r>
          <a:endParaRPr lang="en-US" sz="1300" b="1" kern="1200" dirty="0"/>
        </a:p>
      </dsp:txBody>
      <dsp:txXfrm>
        <a:off x="2828925" y="2014537"/>
        <a:ext cx="2571749" cy="1543050"/>
      </dsp:txXfrm>
    </dsp:sp>
    <dsp:sp modelId="{02092264-5211-4A55-9569-36A4DB2F1780}">
      <dsp:nvSpPr>
        <dsp:cNvPr id="0" name=""/>
        <dsp:cNvSpPr/>
      </dsp:nvSpPr>
      <dsp:spPr>
        <a:xfrm>
          <a:off x="5657849" y="2035800"/>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t>Volunteering Skills:</a:t>
          </a:r>
        </a:p>
        <a:p>
          <a:pPr marL="0" lvl="0" indent="0" algn="ctr" defTabSz="622300">
            <a:lnSpc>
              <a:spcPct val="90000"/>
            </a:lnSpc>
            <a:spcBef>
              <a:spcPct val="0"/>
            </a:spcBef>
            <a:spcAft>
              <a:spcPct val="35000"/>
            </a:spcAft>
            <a:buNone/>
          </a:pPr>
          <a:r>
            <a:rPr lang="en-GB" sz="1400" b="1" kern="1200" dirty="0"/>
            <a:t>Mentoring</a:t>
          </a:r>
        </a:p>
        <a:p>
          <a:pPr marL="0" lvl="0" indent="0" algn="ctr" defTabSz="622300">
            <a:lnSpc>
              <a:spcPct val="90000"/>
            </a:lnSpc>
            <a:spcBef>
              <a:spcPct val="0"/>
            </a:spcBef>
            <a:spcAft>
              <a:spcPct val="35000"/>
            </a:spcAft>
            <a:buNone/>
          </a:pPr>
          <a:r>
            <a:rPr lang="en-GB" sz="1400" b="1" kern="1200" dirty="0"/>
            <a:t>Safeguarding</a:t>
          </a:r>
        </a:p>
        <a:p>
          <a:pPr marL="0" lvl="0" indent="0" algn="ctr" defTabSz="622300">
            <a:lnSpc>
              <a:spcPct val="90000"/>
            </a:lnSpc>
            <a:spcBef>
              <a:spcPct val="0"/>
            </a:spcBef>
            <a:spcAft>
              <a:spcPct val="35000"/>
            </a:spcAft>
            <a:buNone/>
          </a:pPr>
          <a:r>
            <a:rPr lang="en-GB" sz="1400" b="1" kern="1200" dirty="0"/>
            <a:t>community Interpreting</a:t>
          </a:r>
        </a:p>
        <a:p>
          <a:pPr marL="0" lvl="0" indent="0" algn="ctr" defTabSz="622300">
            <a:lnSpc>
              <a:spcPct val="90000"/>
            </a:lnSpc>
            <a:spcBef>
              <a:spcPct val="0"/>
            </a:spcBef>
            <a:spcAft>
              <a:spcPct val="35000"/>
            </a:spcAft>
            <a:buNone/>
          </a:pPr>
          <a:r>
            <a:rPr lang="en-GB" sz="1400" b="1" kern="1200" dirty="0"/>
            <a:t>(leading to qualifications</a:t>
          </a:r>
        </a:p>
        <a:p>
          <a:pPr marL="0" lvl="0" indent="0" algn="ctr" defTabSz="622300">
            <a:lnSpc>
              <a:spcPct val="90000"/>
            </a:lnSpc>
            <a:spcBef>
              <a:spcPct val="0"/>
            </a:spcBef>
            <a:spcAft>
              <a:spcPct val="35000"/>
            </a:spcAft>
            <a:buNone/>
          </a:pPr>
          <a:r>
            <a:rPr lang="en-GB" sz="1400" b="1" kern="1200" dirty="0"/>
            <a:t>Mental Health Awareness</a:t>
          </a:r>
          <a:endParaRPr lang="en-US" sz="1400" b="1" kern="1200" dirty="0"/>
        </a:p>
      </dsp:txBody>
      <dsp:txXfrm>
        <a:off x="5657849" y="2035800"/>
        <a:ext cx="2571749" cy="15430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A69118-72C5-41C5-BC31-AF4D248638F6}">
      <dsp:nvSpPr>
        <dsp:cNvPr id="0" name=""/>
        <dsp:cNvSpPr/>
      </dsp:nvSpPr>
      <dsp:spPr>
        <a:xfrm>
          <a:off x="0" y="214312"/>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dirty="0"/>
            <a:t>History</a:t>
          </a:r>
          <a:endParaRPr lang="en-US" sz="3100" kern="1200" dirty="0"/>
        </a:p>
      </dsp:txBody>
      <dsp:txXfrm>
        <a:off x="0" y="214312"/>
        <a:ext cx="2571749" cy="1543050"/>
      </dsp:txXfrm>
    </dsp:sp>
    <dsp:sp modelId="{225676EA-6430-455F-8996-A6F457FA850D}">
      <dsp:nvSpPr>
        <dsp:cNvPr id="0" name=""/>
        <dsp:cNvSpPr/>
      </dsp:nvSpPr>
      <dsp:spPr>
        <a:xfrm>
          <a:off x="2828925" y="214312"/>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dirty="0"/>
            <a:t>Music Appreciation</a:t>
          </a:r>
          <a:endParaRPr lang="en-US" sz="3100" kern="1200" dirty="0"/>
        </a:p>
      </dsp:txBody>
      <dsp:txXfrm>
        <a:off x="2828925" y="214312"/>
        <a:ext cx="2571749" cy="1543050"/>
      </dsp:txXfrm>
    </dsp:sp>
    <dsp:sp modelId="{4C37D6D0-4C53-4EAF-9C10-6618DB37D0BB}">
      <dsp:nvSpPr>
        <dsp:cNvPr id="0" name=""/>
        <dsp:cNvSpPr/>
      </dsp:nvSpPr>
      <dsp:spPr>
        <a:xfrm>
          <a:off x="5657849" y="214312"/>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dirty="0"/>
            <a:t>Film Studies</a:t>
          </a:r>
          <a:endParaRPr lang="en-US" sz="3100" kern="1200" dirty="0"/>
        </a:p>
      </dsp:txBody>
      <dsp:txXfrm>
        <a:off x="5657849" y="214312"/>
        <a:ext cx="2571749" cy="1543050"/>
      </dsp:txXfrm>
    </dsp:sp>
    <dsp:sp modelId="{E1A97103-B47C-44F8-903D-EA8C65DC1D8A}">
      <dsp:nvSpPr>
        <dsp:cNvPr id="0" name=""/>
        <dsp:cNvSpPr/>
      </dsp:nvSpPr>
      <dsp:spPr>
        <a:xfrm>
          <a:off x="1414462" y="2014537"/>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dirty="0"/>
            <a:t>Dance</a:t>
          </a:r>
          <a:endParaRPr lang="en-US" sz="3100" kern="1200" dirty="0"/>
        </a:p>
      </dsp:txBody>
      <dsp:txXfrm>
        <a:off x="1414462" y="2014537"/>
        <a:ext cx="2571749" cy="1543050"/>
      </dsp:txXfrm>
    </dsp:sp>
    <dsp:sp modelId="{88F197F7-85BB-4D1B-B0E6-8D61426AAD24}">
      <dsp:nvSpPr>
        <dsp:cNvPr id="0" name=""/>
        <dsp:cNvSpPr/>
      </dsp:nvSpPr>
      <dsp:spPr>
        <a:xfrm>
          <a:off x="4243387" y="2014537"/>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dirty="0"/>
            <a:t>Practical Art and Art appreciation</a:t>
          </a:r>
          <a:endParaRPr lang="en-US" sz="3100" kern="1200" dirty="0"/>
        </a:p>
      </dsp:txBody>
      <dsp:txXfrm>
        <a:off x="4243387" y="2014537"/>
        <a:ext cx="2571749" cy="154305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7F057A-032E-4EE6-AAB5-6B63DC011608}" type="datetimeFigureOut">
              <a:rPr lang="en-GB" smtClean="0"/>
              <a:t>08/04/2023</a:t>
            </a:fld>
            <a:endParaRPr lang="en-GB"/>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CFF2A4-11ED-46C0-AEAC-0A4D7C670A69}" type="slidenum">
              <a:rPr lang="en-GB" smtClean="0"/>
              <a:t>‹#›</a:t>
            </a:fld>
            <a:endParaRPr lang="en-GB"/>
          </a:p>
        </p:txBody>
      </p:sp>
    </p:spTree>
    <p:extLst>
      <p:ext uri="{BB962C8B-B14F-4D97-AF65-F5344CB8AC3E}">
        <p14:creationId xmlns:p14="http://schemas.microsoft.com/office/powerpoint/2010/main" val="2859020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DCFF2A4-11ED-46C0-AEAC-0A4D7C670A69}" type="slidenum">
              <a:rPr lang="en-GB" smtClean="0"/>
              <a:t>1</a:t>
            </a:fld>
            <a:endParaRPr lang="en-GB"/>
          </a:p>
        </p:txBody>
      </p:sp>
    </p:spTree>
    <p:extLst>
      <p:ext uri="{BB962C8B-B14F-4D97-AF65-F5344CB8AC3E}">
        <p14:creationId xmlns:p14="http://schemas.microsoft.com/office/powerpoint/2010/main" val="2649890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In the last academic year we reached nearly  30,000</a:t>
            </a:r>
            <a:r>
              <a:rPr lang="en-GB" baseline="0" dirty="0"/>
              <a:t> students across England and Scotland, despite the Covid-19 pandemic</a:t>
            </a:r>
            <a:r>
              <a:rPr lang="en-GB" dirty="0"/>
              <a:t>.</a:t>
            </a:r>
            <a:endParaRPr lang="en-GB" baseline="0" dirty="0"/>
          </a:p>
          <a:p>
            <a:pPr marL="171450" indent="-171450">
              <a:buFont typeface="Arial" panose="020B0604020202020204" pitchFamily="34" charset="0"/>
              <a:buChar char="•"/>
            </a:pPr>
            <a:r>
              <a:rPr lang="en-GB" baseline="0" dirty="0"/>
              <a:t>We work with </a:t>
            </a:r>
            <a:r>
              <a:rPr lang="en-GB" dirty="0"/>
              <a:t>over 1000</a:t>
            </a:r>
            <a:r>
              <a:rPr lang="en-GB" baseline="0" dirty="0"/>
              <a:t> community partners across the UK, to reach those who need us most.</a:t>
            </a:r>
            <a:endParaRPr lang="en-GB" baseline="0" dirty="0">
              <a:cs typeface="Calibri"/>
            </a:endParaRPr>
          </a:p>
          <a:p>
            <a:pPr marL="171450" indent="-171450">
              <a:buFont typeface="Arial" panose="020B0604020202020204" pitchFamily="34" charset="0"/>
              <a:buChar char="•"/>
            </a:pPr>
            <a:r>
              <a:rPr lang="en-GB" baseline="0" dirty="0"/>
              <a:t>And deliver over </a:t>
            </a:r>
            <a:r>
              <a:rPr lang="en-GB" dirty="0"/>
              <a:t>7,000</a:t>
            </a:r>
            <a:r>
              <a:rPr lang="en-GB" baseline="0" dirty="0"/>
              <a:t> different courses to meet the diverse needs and interests of our learners, supported by </a:t>
            </a:r>
            <a:r>
              <a:rPr lang="en-GB" dirty="0"/>
              <a:t>nearly 1,000</a:t>
            </a:r>
            <a:r>
              <a:rPr lang="en-GB" baseline="0" dirty="0"/>
              <a:t> tutors.</a:t>
            </a:r>
            <a:endParaRPr lang="en-GB" baseline="0" dirty="0">
              <a:cs typeface="Calibri" panose="020F0502020204030204"/>
            </a:endParaRPr>
          </a:p>
          <a:p>
            <a:pPr marL="171450" indent="-171450">
              <a:buFont typeface="Arial" panose="020B0604020202020204" pitchFamily="34" charset="0"/>
              <a:buChar char="•"/>
            </a:pPr>
            <a:r>
              <a:rPr lang="en-GB" baseline="0" dirty="0"/>
              <a:t>Nearly 2000 volunteers support the delivery of our local branch teaching, supporting tutors and learners alike</a:t>
            </a:r>
          </a:p>
          <a:p>
            <a:pPr marL="171450" indent="-171450">
              <a:buFont typeface="Arial" panose="020B0604020202020204" pitchFamily="34" charset="0"/>
              <a:buChar char="•"/>
            </a:pPr>
            <a:r>
              <a:rPr lang="en-GB" baseline="0" dirty="0"/>
              <a:t>We also serve over </a:t>
            </a:r>
            <a:r>
              <a:rPr lang="en-GB" dirty="0"/>
              <a:t>6000</a:t>
            </a:r>
            <a:r>
              <a:rPr lang="en-GB" baseline="0" dirty="0"/>
              <a:t> members, who pay £15 a year to keep connected with us, enjoying weekly online lectures, connect calls, regular email contact and a magazine among other member benefits.</a:t>
            </a:r>
          </a:p>
          <a:p>
            <a:pPr marL="171450" indent="-171450">
              <a:buFont typeface="Arial" panose="020B0604020202020204" pitchFamily="34" charset="0"/>
              <a:buChar char="•"/>
            </a:pPr>
            <a:r>
              <a:rPr lang="en-GB" baseline="0" dirty="0">
                <a:cs typeface="Calibri"/>
              </a:rPr>
              <a:t>How this project fits with our wider work- </a:t>
            </a:r>
            <a:endParaRPr lang="en-GB" dirty="0">
              <a:cs typeface="Calibri"/>
            </a:endParaRPr>
          </a:p>
          <a:p>
            <a:endParaRPr lang="en-GB" dirty="0"/>
          </a:p>
          <a:p>
            <a:endParaRPr lang="en-GB" dirty="0"/>
          </a:p>
        </p:txBody>
      </p:sp>
      <p:sp>
        <p:nvSpPr>
          <p:cNvPr id="4" name="Slide Number Placeholder 3"/>
          <p:cNvSpPr>
            <a:spLocks noGrp="1"/>
          </p:cNvSpPr>
          <p:nvPr>
            <p:ph type="sldNum" sz="quarter" idx="10"/>
          </p:nvPr>
        </p:nvSpPr>
        <p:spPr/>
        <p:txBody>
          <a:bodyPr/>
          <a:lstStyle/>
          <a:p>
            <a:fld id="{3AD6E26A-9755-4232-8AE0-6EC9DCCECE30}" type="slidenum">
              <a:rPr lang="en-GB" smtClean="0"/>
              <a:t>5</a:t>
            </a:fld>
            <a:endParaRPr lang="en-GB"/>
          </a:p>
        </p:txBody>
      </p:sp>
    </p:spTree>
    <p:extLst>
      <p:ext uri="{BB962C8B-B14F-4D97-AF65-F5344CB8AC3E}">
        <p14:creationId xmlns:p14="http://schemas.microsoft.com/office/powerpoint/2010/main" val="3753815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DCFF2A4-11ED-46C0-AEAC-0A4D7C670A69}" type="slidenum">
              <a:rPr lang="en-GB" smtClean="0"/>
              <a:t>6</a:t>
            </a:fld>
            <a:endParaRPr lang="en-GB"/>
          </a:p>
        </p:txBody>
      </p:sp>
    </p:spTree>
    <p:extLst>
      <p:ext uri="{BB962C8B-B14F-4D97-AF65-F5344CB8AC3E}">
        <p14:creationId xmlns:p14="http://schemas.microsoft.com/office/powerpoint/2010/main" val="1764449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CFF2A4-11ED-46C0-AEAC-0A4D7C670A69}" type="slidenum">
              <a:rPr lang="en-GB" smtClean="0"/>
              <a:t>10</a:t>
            </a:fld>
            <a:endParaRPr lang="en-GB"/>
          </a:p>
        </p:txBody>
      </p:sp>
    </p:spTree>
    <p:extLst>
      <p:ext uri="{BB962C8B-B14F-4D97-AF65-F5344CB8AC3E}">
        <p14:creationId xmlns:p14="http://schemas.microsoft.com/office/powerpoint/2010/main" val="1624070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DCFF2A4-11ED-46C0-AEAC-0A4D7C670A69}" type="slidenum">
              <a:rPr lang="en-GB" smtClean="0"/>
              <a:t>14</a:t>
            </a:fld>
            <a:endParaRPr lang="en-GB"/>
          </a:p>
        </p:txBody>
      </p:sp>
    </p:spTree>
    <p:extLst>
      <p:ext uri="{BB962C8B-B14F-4D97-AF65-F5344CB8AC3E}">
        <p14:creationId xmlns:p14="http://schemas.microsoft.com/office/powerpoint/2010/main" val="1431176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GB"/>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7373F9FB-EB03-7A4A-BCF0-3F7D3306FECF}" type="datetimeFigureOut">
              <a:rPr lang="en-US" smtClean="0"/>
              <a:t>4/8/2023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6F340A-B85B-2A43-8390-0749D026A4DC}" type="slidenum">
              <a:rPr lang="en-US" smtClean="0"/>
              <a:t>‹#›</a:t>
            </a:fld>
            <a:endParaRPr lang="en-US"/>
          </a:p>
        </p:txBody>
      </p:sp>
    </p:spTree>
    <p:extLst>
      <p:ext uri="{BB962C8B-B14F-4D97-AF65-F5344CB8AC3E}">
        <p14:creationId xmlns:p14="http://schemas.microsoft.com/office/powerpoint/2010/main" val="2385839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373F9FB-EB03-7A4A-BCF0-3F7D3306FECF}" type="datetimeFigureOut">
              <a:rPr lang="en-US" smtClean="0"/>
              <a:t>4/8/2023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6F340A-B85B-2A43-8390-0749D026A4DC}" type="slidenum">
              <a:rPr lang="en-US" smtClean="0"/>
              <a:t>‹#›</a:t>
            </a:fld>
            <a:endParaRPr lang="en-US"/>
          </a:p>
        </p:txBody>
      </p:sp>
    </p:spTree>
    <p:extLst>
      <p:ext uri="{BB962C8B-B14F-4D97-AF65-F5344CB8AC3E}">
        <p14:creationId xmlns:p14="http://schemas.microsoft.com/office/powerpoint/2010/main" val="1837862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71979"/>
            <a:ext cx="2057400" cy="3656542"/>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171979"/>
            <a:ext cx="6019800" cy="3656542"/>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373F9FB-EB03-7A4A-BCF0-3F7D3306FECF}" type="datetimeFigureOut">
              <a:rPr lang="en-US" smtClean="0"/>
              <a:t>4/8/2023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6F340A-B85B-2A43-8390-0749D026A4DC}" type="slidenum">
              <a:rPr lang="en-US" smtClean="0"/>
              <a:t>‹#›</a:t>
            </a:fld>
            <a:endParaRPr lang="en-US"/>
          </a:p>
        </p:txBody>
      </p:sp>
    </p:spTree>
    <p:extLst>
      <p:ext uri="{BB962C8B-B14F-4D97-AF65-F5344CB8AC3E}">
        <p14:creationId xmlns:p14="http://schemas.microsoft.com/office/powerpoint/2010/main" val="2699690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only slide_white">
    <p:spTree>
      <p:nvGrpSpPr>
        <p:cNvPr id="1" name=""/>
        <p:cNvGrpSpPr/>
        <p:nvPr/>
      </p:nvGrpSpPr>
      <p:grpSpPr>
        <a:xfrm>
          <a:off x="0" y="0"/>
          <a:ext cx="0" cy="0"/>
          <a:chOff x="0" y="0"/>
          <a:chExt cx="0" cy="0"/>
        </a:xfrm>
      </p:grpSpPr>
      <p:sp>
        <p:nvSpPr>
          <p:cNvPr id="3" name="Content Placeholder 2"/>
          <p:cNvSpPr>
            <a:spLocks noGrp="1"/>
          </p:cNvSpPr>
          <p:nvPr>
            <p:ph sz="quarter" idx="10" hasCustomPrompt="1"/>
          </p:nvPr>
        </p:nvSpPr>
        <p:spPr>
          <a:xfrm>
            <a:off x="347663" y="711202"/>
            <a:ext cx="8365263" cy="688975"/>
          </a:xfrm>
          <a:prstGeom prst="rect">
            <a:avLst/>
          </a:prstGeom>
        </p:spPr>
        <p:txBody>
          <a:bodyPr/>
          <a:lstStyle>
            <a:lvl1pPr marL="0" indent="0">
              <a:buNone/>
              <a:defRPr sz="2700">
                <a:solidFill>
                  <a:srgbClr val="009654"/>
                </a:solidFill>
                <a:latin typeface="Arial" panose="020B0604020202020204" pitchFamily="34" charset="0"/>
                <a:cs typeface="Arial" panose="020B0604020202020204" pitchFamily="34" charset="0"/>
              </a:defRPr>
            </a:lvl1pPr>
          </a:lstStyle>
          <a:p>
            <a:pPr lvl="0"/>
            <a:r>
              <a:rPr lang="en-US"/>
              <a:t>Text only slide</a:t>
            </a:r>
            <a:endParaRPr lang="en-GB"/>
          </a:p>
        </p:txBody>
      </p:sp>
      <p:sp>
        <p:nvSpPr>
          <p:cNvPr id="5" name="Content Placeholder 4"/>
          <p:cNvSpPr>
            <a:spLocks noGrp="1"/>
          </p:cNvSpPr>
          <p:nvPr>
            <p:ph sz="quarter" idx="11" hasCustomPrompt="1"/>
          </p:nvPr>
        </p:nvSpPr>
        <p:spPr>
          <a:xfrm>
            <a:off x="347664" y="1552575"/>
            <a:ext cx="8365262" cy="3302000"/>
          </a:xfrm>
          <a:prstGeom prst="rect">
            <a:avLst/>
          </a:prstGeom>
        </p:spPr>
        <p:txBody>
          <a:bodyPr/>
          <a:lstStyle>
            <a:lvl1pPr marL="238307" indent="-238307" defTabSz="411464">
              <a:buClr>
                <a:srgbClr val="00574F"/>
              </a:buClr>
              <a:buFont typeface="Lucida Grande"/>
              <a:buChar char="—"/>
              <a:defRPr sz="1440">
                <a:solidFill>
                  <a:srgbClr val="00574F"/>
                </a:solidFill>
                <a:latin typeface="Arial" panose="020B0604020202020204" pitchFamily="34" charset="0"/>
                <a:cs typeface="Arial" panose="020B0604020202020204" pitchFamily="34" charset="0"/>
              </a:defRPr>
            </a:lvl1pPr>
          </a:lstStyle>
          <a:p>
            <a:pPr marL="264785" indent="-264785" defTabSz="457182">
              <a:buFont typeface="Lucida Grande"/>
              <a:buChar char="—"/>
            </a:pPr>
            <a:r>
              <a:rPr lang="en-GB" sz="1440" dirty="0">
                <a:solidFill>
                  <a:srgbClr val="00574F"/>
                </a:solidFill>
                <a:latin typeface="Arial"/>
                <a:cs typeface="Arial"/>
              </a:rPr>
              <a:t>Body copy style 01 </a:t>
            </a:r>
            <a:r>
              <a:rPr lang="mr-IN" sz="1440" dirty="0">
                <a:solidFill>
                  <a:srgbClr val="00574F"/>
                </a:solidFill>
                <a:latin typeface="Arial"/>
                <a:cs typeface="Arial"/>
              </a:rPr>
              <a:t>–</a:t>
            </a:r>
            <a:r>
              <a:rPr lang="en-GB" sz="1440" dirty="0">
                <a:solidFill>
                  <a:srgbClr val="00574F"/>
                </a:solidFill>
                <a:latin typeface="Arial"/>
                <a:cs typeface="Arial"/>
              </a:rPr>
              <a:t> 16pt Arial. Lorem Ipsum is simply dummy text of the printing and typesetting industry. Lorem Ipsum has been the industry's standard dummy text ever.</a:t>
            </a:r>
            <a:endParaRPr lang="en-US" sz="1620" dirty="0"/>
          </a:p>
          <a:p>
            <a:pPr marL="264785" indent="-264785" defTabSz="457182">
              <a:buFont typeface="Lucida Grande"/>
              <a:buChar char="—"/>
            </a:pPr>
            <a:r>
              <a:rPr lang="en-GB" sz="1440" dirty="0">
                <a:solidFill>
                  <a:srgbClr val="00574F"/>
                </a:solidFill>
                <a:latin typeface="Arial"/>
                <a:cs typeface="Arial"/>
              </a:rPr>
              <a:t>Lorem ipsum </a:t>
            </a:r>
            <a:r>
              <a:rPr lang="en-GB" sz="1440" dirty="0" err="1">
                <a:solidFill>
                  <a:srgbClr val="00574F"/>
                </a:solidFill>
                <a:latin typeface="Arial"/>
                <a:cs typeface="Arial"/>
              </a:rPr>
              <a:t>dolar</a:t>
            </a:r>
            <a:r>
              <a:rPr lang="en-GB" sz="1440" dirty="0">
                <a:solidFill>
                  <a:srgbClr val="00574F"/>
                </a:solidFill>
                <a:latin typeface="Arial"/>
                <a:cs typeface="Arial"/>
              </a:rPr>
              <a:t> </a:t>
            </a:r>
            <a:r>
              <a:rPr lang="en-GB" sz="1440" dirty="0" err="1">
                <a:solidFill>
                  <a:srgbClr val="00574F"/>
                </a:solidFill>
                <a:latin typeface="Arial"/>
                <a:cs typeface="Arial"/>
              </a:rPr>
              <a:t>esta</a:t>
            </a:r>
            <a:r>
              <a:rPr lang="en-GB" sz="1440" dirty="0">
                <a:solidFill>
                  <a:srgbClr val="00574F"/>
                </a:solidFill>
                <a:latin typeface="Arial"/>
                <a:cs typeface="Arial"/>
              </a:rPr>
              <a:t> lorem </a:t>
            </a:r>
            <a:r>
              <a:rPr lang="en-GB" sz="1440" dirty="0" err="1">
                <a:solidFill>
                  <a:srgbClr val="00574F"/>
                </a:solidFill>
                <a:latin typeface="Arial"/>
                <a:cs typeface="Arial"/>
              </a:rPr>
              <a:t>itto</a:t>
            </a:r>
            <a:r>
              <a:rPr lang="en-GB" sz="1440" dirty="0">
                <a:solidFill>
                  <a:srgbClr val="00574F"/>
                </a:solidFill>
                <a:latin typeface="Arial"/>
                <a:cs typeface="Arial"/>
              </a:rPr>
              <a:t> Lorem Ipsum is simply dummy text of the printing and typesetting industry.</a:t>
            </a:r>
          </a:p>
          <a:p>
            <a:pPr marL="264785" indent="-264785" defTabSz="457182">
              <a:buFont typeface="Lucida Grande"/>
              <a:buChar char="—"/>
            </a:pPr>
            <a:r>
              <a:rPr lang="en-GB" sz="1440" dirty="0">
                <a:solidFill>
                  <a:srgbClr val="00574F"/>
                </a:solidFill>
                <a:latin typeface="Arial"/>
                <a:cs typeface="Arial"/>
              </a:rPr>
              <a:t>Lorem ipsum </a:t>
            </a:r>
            <a:r>
              <a:rPr lang="en-GB" sz="1440" dirty="0" err="1">
                <a:solidFill>
                  <a:srgbClr val="00574F"/>
                </a:solidFill>
                <a:latin typeface="Arial"/>
                <a:cs typeface="Arial"/>
              </a:rPr>
              <a:t>dolar</a:t>
            </a:r>
            <a:r>
              <a:rPr lang="en-GB" sz="1440" dirty="0">
                <a:solidFill>
                  <a:srgbClr val="00574F"/>
                </a:solidFill>
                <a:latin typeface="Arial"/>
                <a:cs typeface="Arial"/>
              </a:rPr>
              <a:t> </a:t>
            </a:r>
            <a:r>
              <a:rPr lang="en-GB" sz="1440" dirty="0" err="1">
                <a:solidFill>
                  <a:srgbClr val="00574F"/>
                </a:solidFill>
                <a:latin typeface="Arial"/>
                <a:cs typeface="Arial"/>
              </a:rPr>
              <a:t>esta</a:t>
            </a:r>
            <a:r>
              <a:rPr lang="en-GB" sz="1440" dirty="0">
                <a:solidFill>
                  <a:srgbClr val="00574F"/>
                </a:solidFill>
                <a:latin typeface="Arial"/>
                <a:cs typeface="Arial"/>
              </a:rPr>
              <a:t> lorem </a:t>
            </a:r>
            <a:r>
              <a:rPr lang="en-GB" sz="1440" dirty="0" err="1">
                <a:solidFill>
                  <a:srgbClr val="00574F"/>
                </a:solidFill>
                <a:latin typeface="Arial"/>
                <a:cs typeface="Arial"/>
              </a:rPr>
              <a:t>itto</a:t>
            </a:r>
            <a:r>
              <a:rPr lang="en-GB" sz="1440" dirty="0">
                <a:solidFill>
                  <a:srgbClr val="00574F"/>
                </a:solidFill>
                <a:latin typeface="Arial"/>
                <a:cs typeface="Arial"/>
              </a:rPr>
              <a:t> Lorem Ipsum is simply dummy text of the printing and typesetting industry. Lorem Ipsum has been the.</a:t>
            </a:r>
          </a:p>
          <a:p>
            <a:pPr lvl="0"/>
            <a:endParaRPr lang="en-GB" dirty="0"/>
          </a:p>
        </p:txBody>
      </p:sp>
      <p:pic>
        <p:nvPicPr>
          <p:cNvPr id="6" name="Picture 5" descr="WEA_Logo_Wide[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1669" y="5082582"/>
            <a:ext cx="2126989" cy="469445"/>
          </a:xfrm>
          <a:prstGeom prst="rect">
            <a:avLst/>
          </a:prstGeom>
        </p:spPr>
      </p:pic>
    </p:spTree>
    <p:extLst>
      <p:ext uri="{BB962C8B-B14F-4D97-AF65-F5344CB8AC3E}">
        <p14:creationId xmlns:p14="http://schemas.microsoft.com/office/powerpoint/2010/main" val="2521530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373F9FB-EB03-7A4A-BCF0-3F7D3306FECF}" type="datetimeFigureOut">
              <a:rPr lang="en-US" smtClean="0"/>
              <a:t>4/8/2023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6F340A-B85B-2A43-8390-0749D026A4DC}" type="slidenum">
              <a:rPr lang="en-US" smtClean="0"/>
              <a:t>‹#›</a:t>
            </a:fld>
            <a:endParaRPr lang="en-US"/>
          </a:p>
        </p:txBody>
      </p:sp>
    </p:spTree>
    <p:extLst>
      <p:ext uri="{BB962C8B-B14F-4D97-AF65-F5344CB8AC3E}">
        <p14:creationId xmlns:p14="http://schemas.microsoft.com/office/powerpoint/2010/main" val="2356860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2"/>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373F9FB-EB03-7A4A-BCF0-3F7D3306FECF}" type="datetimeFigureOut">
              <a:rPr lang="en-US" smtClean="0"/>
              <a:t>4/8/2023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6F340A-B85B-2A43-8390-0749D026A4DC}" type="slidenum">
              <a:rPr lang="en-US" smtClean="0"/>
              <a:t>‹#›</a:t>
            </a:fld>
            <a:endParaRPr lang="en-US"/>
          </a:p>
        </p:txBody>
      </p:sp>
    </p:spTree>
    <p:extLst>
      <p:ext uri="{BB962C8B-B14F-4D97-AF65-F5344CB8AC3E}">
        <p14:creationId xmlns:p14="http://schemas.microsoft.com/office/powerpoint/2010/main" val="1270823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000125"/>
            <a:ext cx="4038600" cy="28283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000125"/>
            <a:ext cx="4038600" cy="28283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7373F9FB-EB03-7A4A-BCF0-3F7D3306FECF}" type="datetimeFigureOut">
              <a:rPr lang="en-US" smtClean="0"/>
              <a:t>4/8/2023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6F340A-B85B-2A43-8390-0749D026A4DC}" type="slidenum">
              <a:rPr lang="en-US" smtClean="0"/>
              <a:t>‹#›</a:t>
            </a:fld>
            <a:endParaRPr lang="en-US"/>
          </a:p>
        </p:txBody>
      </p:sp>
    </p:spTree>
    <p:extLst>
      <p:ext uri="{BB962C8B-B14F-4D97-AF65-F5344CB8AC3E}">
        <p14:creationId xmlns:p14="http://schemas.microsoft.com/office/powerpoint/2010/main" val="1981840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6"/>
            <a:ext cx="8229600" cy="9525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279261"/>
            <a:ext cx="404018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7" y="1279261"/>
            <a:ext cx="4041775"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7"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7373F9FB-EB03-7A4A-BCF0-3F7D3306FECF}" type="datetimeFigureOut">
              <a:rPr lang="en-US" smtClean="0"/>
              <a:t>4/8/2023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6F340A-B85B-2A43-8390-0749D026A4DC}" type="slidenum">
              <a:rPr lang="en-US" smtClean="0"/>
              <a:t>‹#›</a:t>
            </a:fld>
            <a:endParaRPr lang="en-US"/>
          </a:p>
        </p:txBody>
      </p:sp>
    </p:spTree>
    <p:extLst>
      <p:ext uri="{BB962C8B-B14F-4D97-AF65-F5344CB8AC3E}">
        <p14:creationId xmlns:p14="http://schemas.microsoft.com/office/powerpoint/2010/main" val="3153992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7373F9FB-EB03-7A4A-BCF0-3F7D3306FECF}" type="datetimeFigureOut">
              <a:rPr lang="en-US" smtClean="0"/>
              <a:t>4/8/2023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6F340A-B85B-2A43-8390-0749D026A4DC}" type="slidenum">
              <a:rPr lang="en-US" smtClean="0"/>
              <a:t>‹#›</a:t>
            </a:fld>
            <a:endParaRPr lang="en-US"/>
          </a:p>
        </p:txBody>
      </p:sp>
    </p:spTree>
    <p:extLst>
      <p:ext uri="{BB962C8B-B14F-4D97-AF65-F5344CB8AC3E}">
        <p14:creationId xmlns:p14="http://schemas.microsoft.com/office/powerpoint/2010/main" val="1992040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73F9FB-EB03-7A4A-BCF0-3F7D3306FECF}" type="datetimeFigureOut">
              <a:rPr lang="en-US" smtClean="0"/>
              <a:t>4/8/2023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6F340A-B85B-2A43-8390-0749D026A4DC}" type="slidenum">
              <a:rPr lang="en-US" smtClean="0"/>
              <a:t>‹#›</a:t>
            </a:fld>
            <a:endParaRPr lang="en-US"/>
          </a:p>
        </p:txBody>
      </p:sp>
    </p:spTree>
    <p:extLst>
      <p:ext uri="{BB962C8B-B14F-4D97-AF65-F5344CB8AC3E}">
        <p14:creationId xmlns:p14="http://schemas.microsoft.com/office/powerpoint/2010/main" val="3351672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27541"/>
            <a:ext cx="3008313" cy="968376"/>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27543"/>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2"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7373F9FB-EB03-7A4A-BCF0-3F7D3306FECF}" type="datetimeFigureOut">
              <a:rPr lang="en-US" smtClean="0"/>
              <a:t>4/8/2023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6F340A-B85B-2A43-8390-0749D026A4DC}" type="slidenum">
              <a:rPr lang="en-US" smtClean="0"/>
              <a:t>‹#›</a:t>
            </a:fld>
            <a:endParaRPr lang="en-US"/>
          </a:p>
        </p:txBody>
      </p:sp>
    </p:spTree>
    <p:extLst>
      <p:ext uri="{BB962C8B-B14F-4D97-AF65-F5344CB8AC3E}">
        <p14:creationId xmlns:p14="http://schemas.microsoft.com/office/powerpoint/2010/main" val="515787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7373F9FB-EB03-7A4A-BCF0-3F7D3306FECF}" type="datetimeFigureOut">
              <a:rPr lang="en-US" smtClean="0"/>
              <a:t>4/8/2023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6F340A-B85B-2A43-8390-0749D026A4DC}" type="slidenum">
              <a:rPr lang="en-US" smtClean="0"/>
              <a:t>‹#›</a:t>
            </a:fld>
            <a:endParaRPr lang="en-US"/>
          </a:p>
        </p:txBody>
      </p:sp>
    </p:spTree>
    <p:extLst>
      <p:ext uri="{BB962C8B-B14F-4D97-AF65-F5344CB8AC3E}">
        <p14:creationId xmlns:p14="http://schemas.microsoft.com/office/powerpoint/2010/main" val="813531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6"/>
            <a:ext cx="8229600" cy="9525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333501"/>
            <a:ext cx="8229600" cy="377163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7373F9FB-EB03-7A4A-BCF0-3F7D3306FECF}" type="datetimeFigureOut">
              <a:rPr lang="en-US" smtClean="0"/>
              <a:t>4/8/2023</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8C6F340A-B85B-2A43-8390-0749D026A4DC}" type="slidenum">
              <a:rPr lang="en-US" smtClean="0"/>
              <a:t>‹#›</a:t>
            </a:fld>
            <a:endParaRPr lang="en-US"/>
          </a:p>
        </p:txBody>
      </p:sp>
    </p:spTree>
    <p:extLst>
      <p:ext uri="{BB962C8B-B14F-4D97-AF65-F5344CB8AC3E}">
        <p14:creationId xmlns:p14="http://schemas.microsoft.com/office/powerpoint/2010/main" val="1149723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654"/>
        </a:solidFill>
        <a:effectLst/>
      </p:bgPr>
    </p:bg>
    <p:spTree>
      <p:nvGrpSpPr>
        <p:cNvPr id="1" name=""/>
        <p:cNvGrpSpPr/>
        <p:nvPr/>
      </p:nvGrpSpPr>
      <p:grpSpPr>
        <a:xfrm>
          <a:off x="0" y="0"/>
          <a:ext cx="0" cy="0"/>
          <a:chOff x="0" y="0"/>
          <a:chExt cx="0" cy="0"/>
        </a:xfrm>
      </p:grpSpPr>
      <p:pic>
        <p:nvPicPr>
          <p:cNvPr id="8" name="Picture 7" descr="WEA_Logo_centred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089" y="4750102"/>
            <a:ext cx="1500893" cy="721930"/>
          </a:xfrm>
          <a:prstGeom prst="rect">
            <a:avLst/>
          </a:prstGeom>
        </p:spPr>
      </p:pic>
      <p:sp>
        <p:nvSpPr>
          <p:cNvPr id="2" name="Rectangle 1"/>
          <p:cNvSpPr/>
          <p:nvPr/>
        </p:nvSpPr>
        <p:spPr>
          <a:xfrm>
            <a:off x="3283025" y="1755834"/>
            <a:ext cx="2577949" cy="1323439"/>
          </a:xfrm>
          <a:prstGeom prst="rect">
            <a:avLst/>
          </a:prstGeom>
        </p:spPr>
        <p:txBody>
          <a:bodyPr wrap="none">
            <a:spAutoFit/>
          </a:bodyPr>
          <a:lstStyle/>
          <a:p>
            <a:pPr lvl="0" algn="ctr"/>
            <a:r>
              <a:rPr lang="en-GB" sz="8000" b="1" dirty="0">
                <a:solidFill>
                  <a:srgbClr val="F7F7F7"/>
                </a:solidFill>
                <a:latin typeface="Arial"/>
                <a:cs typeface="Arial"/>
              </a:rPr>
              <a:t>WEA</a:t>
            </a:r>
          </a:p>
        </p:txBody>
      </p:sp>
      <p:sp>
        <p:nvSpPr>
          <p:cNvPr id="4" name="Subtitle 3"/>
          <p:cNvSpPr>
            <a:spLocks noGrp="1"/>
          </p:cNvSpPr>
          <p:nvPr>
            <p:ph type="subTitle" idx="1"/>
          </p:nvPr>
        </p:nvSpPr>
        <p:spPr>
          <a:xfrm>
            <a:off x="927846" y="3079273"/>
            <a:ext cx="7288306" cy="1460500"/>
          </a:xfrm>
        </p:spPr>
        <p:txBody>
          <a:bodyPr>
            <a:normAutofit fontScale="70000" lnSpcReduction="20000"/>
          </a:bodyPr>
          <a:lstStyle/>
          <a:p>
            <a:r>
              <a:rPr lang="en-US" dirty="0">
                <a:solidFill>
                  <a:schemeClr val="tx1"/>
                </a:solidFill>
              </a:rPr>
              <a:t>Kalsoom Ramzan – Education Support, Southampton</a:t>
            </a:r>
          </a:p>
          <a:p>
            <a:r>
              <a:rPr lang="en-US" dirty="0">
                <a:solidFill>
                  <a:schemeClr val="tx1"/>
                </a:solidFill>
              </a:rPr>
              <a:t>Fiona Mackie – Education Coordinator, Southampton</a:t>
            </a:r>
          </a:p>
          <a:p>
            <a:r>
              <a:rPr lang="en-US" dirty="0">
                <a:solidFill>
                  <a:schemeClr val="tx1"/>
                </a:solidFill>
              </a:rPr>
              <a:t>Elizabeth Joiner – ESOL Lead Tutor</a:t>
            </a:r>
          </a:p>
          <a:p>
            <a:r>
              <a:rPr lang="en-US" dirty="0">
                <a:solidFill>
                  <a:schemeClr val="tx1"/>
                </a:solidFill>
              </a:rPr>
              <a:t>Yasmeen Hussain – Education Manager, Hampshire</a:t>
            </a:r>
          </a:p>
        </p:txBody>
      </p:sp>
    </p:spTree>
    <p:extLst>
      <p:ext uri="{BB962C8B-B14F-4D97-AF65-F5344CB8AC3E}">
        <p14:creationId xmlns:p14="http://schemas.microsoft.com/office/powerpoint/2010/main" val="2763148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 </a:t>
            </a:r>
            <a:r>
              <a:rPr lang="en-GB" dirty="0">
                <a:solidFill>
                  <a:srgbClr val="009654"/>
                </a:solidFill>
              </a:rPr>
              <a:t>Examples of Targeted Work </a:t>
            </a:r>
            <a:br>
              <a:rPr lang="en-GB" dirty="0">
                <a:solidFill>
                  <a:srgbClr val="009654"/>
                </a:solidFill>
              </a:rPr>
            </a:br>
            <a:r>
              <a:rPr lang="en-GB" sz="2700" dirty="0">
                <a:solidFill>
                  <a:srgbClr val="009654"/>
                </a:solidFill>
              </a:rPr>
              <a:t>(some courses lead to qualifications)</a:t>
            </a:r>
            <a:endParaRPr lang="en-US" sz="2700" dirty="0">
              <a:solidFill>
                <a:srgbClr val="009654"/>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29429488"/>
              </p:ext>
            </p:extLst>
          </p:nvPr>
        </p:nvGraphicFramePr>
        <p:xfrm>
          <a:off x="457200" y="1333500"/>
          <a:ext cx="8229600" cy="3771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09981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solidFill>
                  <a:srgbClr val="009654"/>
                </a:solidFill>
              </a:rPr>
              <a:t>Examples of Open Programme and Branch courses</a:t>
            </a:r>
            <a:endParaRPr lang="en-US" b="1" dirty="0">
              <a:solidFill>
                <a:srgbClr val="009654"/>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81879641"/>
              </p:ext>
            </p:extLst>
          </p:nvPr>
        </p:nvGraphicFramePr>
        <p:xfrm>
          <a:off x="457200" y="1333500"/>
          <a:ext cx="8229600" cy="3771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6061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4777" y="328686"/>
            <a:ext cx="8157882" cy="4431983"/>
          </a:xfrm>
          <a:prstGeom prst="rect">
            <a:avLst/>
          </a:prstGeom>
        </p:spPr>
        <p:txBody>
          <a:bodyPr wrap="square">
            <a:spAutoFit/>
          </a:bodyPr>
          <a:lstStyle/>
          <a:p>
            <a:pPr>
              <a:spcAft>
                <a:spcPts val="0"/>
              </a:spcAft>
            </a:pPr>
            <a:r>
              <a:rPr lang="en-GB" sz="2400" b="1" dirty="0">
                <a:solidFill>
                  <a:srgbClr val="00574F"/>
                </a:solidFill>
                <a:latin typeface="Arial" panose="020B0604020202020204" pitchFamily="34" charset="0"/>
                <a:ea typeface="Times New Roman" panose="02020603050405020304" pitchFamily="18" charset="0"/>
                <a:cs typeface="Times New Roman" panose="02020603050405020304" pitchFamily="18" charset="0"/>
              </a:rPr>
              <a:t>DEVELOP STRONGER COMMUNITIES</a:t>
            </a:r>
            <a:endParaRPr lang="en-GB" dirty="0">
              <a:solidFill>
                <a:srgbClr val="00574F"/>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en-GB" dirty="0">
                <a:solidFill>
                  <a:srgbClr val="00574F"/>
                </a:solidFill>
                <a:latin typeface="Arial" panose="020B0604020202020204" pitchFamily="34" charset="0"/>
                <a:ea typeface="Times New Roman" panose="02020603050405020304" pitchFamily="18" charset="0"/>
                <a:cs typeface="Times New Roman" panose="02020603050405020304" pitchFamily="18" charset="0"/>
              </a:rPr>
              <a:t>Schools and Parenting – Learn about ADHD, Introduction to Becoming a TA</a:t>
            </a:r>
          </a:p>
          <a:p>
            <a:pPr marL="342900" lvl="0" indent="-342900">
              <a:spcAft>
                <a:spcPts val="0"/>
              </a:spcAft>
              <a:buFont typeface="Symbol" panose="05050102010706020507" pitchFamily="18" charset="2"/>
              <a:buChar char=""/>
            </a:pPr>
            <a:r>
              <a:rPr lang="en-GB" dirty="0">
                <a:solidFill>
                  <a:srgbClr val="00574F"/>
                </a:solidFill>
                <a:latin typeface="Arial" panose="020B0604020202020204" pitchFamily="34" charset="0"/>
                <a:ea typeface="Times New Roman" panose="02020603050405020304" pitchFamily="18" charset="0"/>
                <a:cs typeface="Times New Roman" panose="02020603050405020304" pitchFamily="18" charset="0"/>
              </a:rPr>
              <a:t>Community Garden – Recycled Garden, Health &amp; Wellbeing, Care providers, Mental Health, Local Gardening Groups, Grow Your Own</a:t>
            </a:r>
          </a:p>
          <a:p>
            <a:pPr marL="342900" lvl="0" indent="-342900">
              <a:spcAft>
                <a:spcPts val="0"/>
              </a:spcAft>
              <a:buFont typeface="Symbol" panose="05050102010706020507" pitchFamily="18" charset="2"/>
              <a:buChar char=""/>
            </a:pPr>
            <a:r>
              <a:rPr lang="en-GB" dirty="0">
                <a:solidFill>
                  <a:srgbClr val="00574F"/>
                </a:solidFill>
                <a:latin typeface="Arial" panose="020B0604020202020204" pitchFamily="34" charset="0"/>
                <a:ea typeface="Times New Roman" panose="02020603050405020304" pitchFamily="18" charset="0"/>
                <a:cs typeface="Times New Roman" panose="02020603050405020304" pitchFamily="18" charset="0"/>
              </a:rPr>
              <a:t>Health &amp; Wellbeing – Crafts for Wellbeing, Coping with Money Worries</a:t>
            </a:r>
          </a:p>
          <a:p>
            <a:pPr marL="342900" lvl="0" indent="-342900">
              <a:spcAft>
                <a:spcPts val="0"/>
              </a:spcAft>
              <a:buFont typeface="Symbol" panose="05050102010706020507" pitchFamily="18" charset="2"/>
              <a:buChar char=""/>
            </a:pPr>
            <a:r>
              <a:rPr lang="en-GB" dirty="0">
                <a:solidFill>
                  <a:srgbClr val="00574F"/>
                </a:solidFill>
                <a:latin typeface="Arial" panose="020B0604020202020204" pitchFamily="34" charset="0"/>
                <a:ea typeface="Times New Roman" panose="02020603050405020304" pitchFamily="18" charset="0"/>
                <a:cs typeface="Times New Roman" panose="02020603050405020304" pitchFamily="18" charset="0"/>
              </a:rPr>
              <a:t>Partnership Work</a:t>
            </a:r>
          </a:p>
          <a:p>
            <a:pPr>
              <a:spcAft>
                <a:spcPts val="0"/>
              </a:spcAft>
            </a:pPr>
            <a:r>
              <a:rPr lang="en-GB" dirty="0">
                <a:solidFill>
                  <a:srgbClr val="00574F"/>
                </a:solidFill>
                <a:latin typeface="Arial" panose="020B0604020202020204" pitchFamily="34" charset="0"/>
                <a:ea typeface="Times New Roman" panose="02020603050405020304" pitchFamily="18" charset="0"/>
                <a:cs typeface="Times New Roman" panose="02020603050405020304" pitchFamily="18" charset="0"/>
              </a:rPr>
              <a:t> </a:t>
            </a:r>
          </a:p>
          <a:p>
            <a:pPr>
              <a:spcAft>
                <a:spcPts val="0"/>
              </a:spcAft>
            </a:pPr>
            <a:r>
              <a:rPr lang="en-GB" dirty="0">
                <a:solidFill>
                  <a:srgbClr val="00574F"/>
                </a:solidFill>
                <a:latin typeface="Arial" panose="020B0604020202020204" pitchFamily="34" charset="0"/>
                <a:ea typeface="Times New Roman" panose="02020603050405020304" pitchFamily="18" charset="0"/>
                <a:cs typeface="Times New Roman" panose="02020603050405020304" pitchFamily="18" charset="0"/>
              </a:rPr>
              <a:t> </a:t>
            </a:r>
          </a:p>
          <a:p>
            <a:pPr>
              <a:spcAft>
                <a:spcPts val="0"/>
              </a:spcAft>
            </a:pPr>
            <a:r>
              <a:rPr lang="en-GB" sz="2400" b="1" dirty="0">
                <a:solidFill>
                  <a:srgbClr val="00574F"/>
                </a:solidFill>
                <a:latin typeface="Arial" panose="020B0604020202020204" pitchFamily="34" charset="0"/>
                <a:ea typeface="Times New Roman" panose="02020603050405020304" pitchFamily="18" charset="0"/>
                <a:cs typeface="Times New Roman" panose="02020603050405020304" pitchFamily="18" charset="0"/>
              </a:rPr>
              <a:t>IMPROVE HEALTH AND WELLBEING</a:t>
            </a:r>
            <a:endParaRPr lang="en-GB" dirty="0">
              <a:solidFill>
                <a:srgbClr val="00574F"/>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en-GB" dirty="0">
                <a:solidFill>
                  <a:srgbClr val="00574F"/>
                </a:solidFill>
                <a:latin typeface="Arial" panose="020B0604020202020204" pitchFamily="34" charset="0"/>
                <a:ea typeface="Times New Roman" panose="02020603050405020304" pitchFamily="18" charset="0"/>
                <a:cs typeface="Times New Roman" panose="02020603050405020304" pitchFamily="18" charset="0"/>
              </a:rPr>
              <a:t>Digital Skills – IT for over 60s</a:t>
            </a:r>
          </a:p>
          <a:p>
            <a:pPr marL="342900" lvl="0" indent="-342900">
              <a:spcAft>
                <a:spcPts val="0"/>
              </a:spcAft>
              <a:buFont typeface="Symbol" panose="05050102010706020507" pitchFamily="18" charset="2"/>
              <a:buChar char=""/>
            </a:pPr>
            <a:r>
              <a:rPr lang="en-GB" dirty="0">
                <a:solidFill>
                  <a:srgbClr val="00574F"/>
                </a:solidFill>
                <a:latin typeface="Arial" panose="020B0604020202020204" pitchFamily="34" charset="0"/>
                <a:ea typeface="Times New Roman" panose="02020603050405020304" pitchFamily="18" charset="0"/>
                <a:cs typeface="Times New Roman" panose="02020603050405020304" pitchFamily="18" charset="0"/>
              </a:rPr>
              <a:t>Cost of Living – Coping with Money Worries, Managing Your Money, What’s the Cheapest Appliance to Run?</a:t>
            </a:r>
          </a:p>
          <a:p>
            <a:pPr marL="342900" lvl="0" indent="-342900">
              <a:spcAft>
                <a:spcPts val="0"/>
              </a:spcAft>
              <a:buFont typeface="Symbol" panose="05050102010706020507" pitchFamily="18" charset="2"/>
              <a:buChar char=""/>
            </a:pPr>
            <a:r>
              <a:rPr lang="en-GB" dirty="0">
                <a:solidFill>
                  <a:srgbClr val="00574F"/>
                </a:solidFill>
                <a:latin typeface="Arial" panose="020B0604020202020204" pitchFamily="34" charset="0"/>
                <a:ea typeface="Times New Roman" panose="02020603050405020304" pitchFamily="18" charset="0"/>
                <a:cs typeface="Times New Roman" panose="02020603050405020304" pitchFamily="18" charset="0"/>
              </a:rPr>
              <a:t>Arts &amp; Crafts (practical) – Textiles, Pottery, Portraiture, Craft for Wellbeing</a:t>
            </a:r>
          </a:p>
          <a:p>
            <a:pPr marL="342900" lvl="0" indent="-342900">
              <a:spcAft>
                <a:spcPts val="0"/>
              </a:spcAft>
              <a:buFont typeface="Symbol" panose="05050102010706020507" pitchFamily="18" charset="2"/>
              <a:buChar char=""/>
            </a:pPr>
            <a:r>
              <a:rPr lang="en-GB" dirty="0">
                <a:solidFill>
                  <a:srgbClr val="00574F"/>
                </a:solidFill>
                <a:latin typeface="Arial" panose="020B0604020202020204" pitchFamily="34" charset="0"/>
                <a:ea typeface="Times New Roman" panose="02020603050405020304" pitchFamily="18" charset="0"/>
                <a:cs typeface="Times New Roman" panose="02020603050405020304" pitchFamily="18" charset="0"/>
              </a:rPr>
              <a:t>Textiles/Sewing including recycling/upcycling</a:t>
            </a:r>
          </a:p>
        </p:txBody>
      </p:sp>
    </p:spTree>
    <p:extLst>
      <p:ext uri="{BB962C8B-B14F-4D97-AF65-F5344CB8AC3E}">
        <p14:creationId xmlns:p14="http://schemas.microsoft.com/office/powerpoint/2010/main" val="1981607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2729" y="117161"/>
            <a:ext cx="8525435" cy="5355312"/>
          </a:xfrm>
          <a:prstGeom prst="rect">
            <a:avLst/>
          </a:prstGeom>
        </p:spPr>
        <p:txBody>
          <a:bodyPr wrap="square">
            <a:spAutoFit/>
          </a:bodyPr>
          <a:lstStyle/>
          <a:p>
            <a:pPr>
              <a:spcAft>
                <a:spcPts val="0"/>
              </a:spcAft>
            </a:pPr>
            <a:r>
              <a:rPr lang="en-GB" sz="2400" b="1" dirty="0">
                <a:solidFill>
                  <a:srgbClr val="00574F"/>
                </a:solidFill>
                <a:latin typeface="Arial" panose="020B0604020202020204" pitchFamily="34" charset="0"/>
                <a:ea typeface="Times New Roman" panose="02020603050405020304" pitchFamily="18" charset="0"/>
                <a:cs typeface="Times New Roman" panose="02020603050405020304" pitchFamily="18" charset="0"/>
              </a:rPr>
              <a:t>PROGRESSION TOWARDS FORMAL LEARNING OR PROGRESSION</a:t>
            </a:r>
            <a:endParaRPr lang="en-GB" dirty="0">
              <a:solidFill>
                <a:srgbClr val="00574F"/>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en-GB" dirty="0">
                <a:solidFill>
                  <a:srgbClr val="00574F"/>
                </a:solidFill>
                <a:latin typeface="Arial" panose="020B0604020202020204" pitchFamily="34" charset="0"/>
                <a:ea typeface="Times New Roman" panose="02020603050405020304" pitchFamily="18" charset="0"/>
                <a:cs typeface="Times New Roman" panose="02020603050405020304" pitchFamily="18" charset="0"/>
              </a:rPr>
              <a:t>English, Maths and ESOL – ESOL Entry 3 Writing, Functional Skills Entry 2</a:t>
            </a:r>
          </a:p>
          <a:p>
            <a:pPr marL="342900" lvl="0" indent="-342900">
              <a:spcAft>
                <a:spcPts val="0"/>
              </a:spcAft>
              <a:buFont typeface="Symbol" panose="05050102010706020507" pitchFamily="18" charset="2"/>
              <a:buChar char=""/>
            </a:pPr>
            <a:r>
              <a:rPr lang="en-GB" dirty="0">
                <a:solidFill>
                  <a:srgbClr val="00574F"/>
                </a:solidFill>
                <a:latin typeface="Arial" panose="020B0604020202020204" pitchFamily="34" charset="0"/>
                <a:ea typeface="Times New Roman" panose="02020603050405020304" pitchFamily="18" charset="0"/>
                <a:cs typeface="Times New Roman" panose="02020603050405020304" pitchFamily="18" charset="0"/>
              </a:rPr>
              <a:t>Essential Digital Skills – Get Confident with Computers, How to use an Excel Spreadsheet</a:t>
            </a:r>
          </a:p>
          <a:p>
            <a:pPr marL="342900" lvl="0" indent="-342900">
              <a:spcAft>
                <a:spcPts val="0"/>
              </a:spcAft>
              <a:buFont typeface="Symbol" panose="05050102010706020507" pitchFamily="18" charset="2"/>
              <a:buChar char=""/>
            </a:pPr>
            <a:r>
              <a:rPr lang="en-GB" dirty="0">
                <a:solidFill>
                  <a:srgbClr val="00574F"/>
                </a:solidFill>
                <a:latin typeface="Arial" panose="020B0604020202020204" pitchFamily="34" charset="0"/>
                <a:ea typeface="Times New Roman" panose="02020603050405020304" pitchFamily="18" charset="0"/>
                <a:cs typeface="Times New Roman" panose="02020603050405020304" pitchFamily="18" charset="0"/>
              </a:rPr>
              <a:t>Employability – Assertiveness &amp; Managing Conflict, Get Confident for Employment, Get Confident for Interviews</a:t>
            </a:r>
          </a:p>
          <a:p>
            <a:pPr marL="342900" lvl="0" indent="-342900">
              <a:spcAft>
                <a:spcPts val="0"/>
              </a:spcAft>
              <a:buFont typeface="Symbol" panose="05050102010706020507" pitchFamily="18" charset="2"/>
              <a:buChar char=""/>
            </a:pPr>
            <a:r>
              <a:rPr lang="en-GB" dirty="0">
                <a:solidFill>
                  <a:srgbClr val="00574F"/>
                </a:solidFill>
                <a:latin typeface="Arial" panose="020B0604020202020204" pitchFamily="34" charset="0"/>
                <a:ea typeface="Times New Roman" panose="02020603050405020304" pitchFamily="18" charset="0"/>
                <a:cs typeface="Times New Roman" panose="02020603050405020304" pitchFamily="18" charset="0"/>
              </a:rPr>
              <a:t>Schools and Parenting – Introduction to Becoming a TA, Level 2</a:t>
            </a:r>
          </a:p>
          <a:p>
            <a:pPr marL="342900" lvl="0" indent="-342900">
              <a:spcAft>
                <a:spcPts val="0"/>
              </a:spcAft>
              <a:buFont typeface="Symbol" panose="05050102010706020507" pitchFamily="18" charset="2"/>
              <a:buChar char=""/>
            </a:pPr>
            <a:r>
              <a:rPr lang="en-GB" dirty="0">
                <a:solidFill>
                  <a:srgbClr val="00574F"/>
                </a:solidFill>
                <a:latin typeface="Arial" panose="020B0604020202020204" pitchFamily="34" charset="0"/>
                <a:ea typeface="Times New Roman" panose="02020603050405020304" pitchFamily="18" charset="0"/>
                <a:cs typeface="Times New Roman" panose="02020603050405020304" pitchFamily="18" charset="0"/>
              </a:rPr>
              <a:t>Care – Introduction to Counselling, Step in to Care, Level 2</a:t>
            </a:r>
          </a:p>
          <a:p>
            <a:pPr marL="342900" lvl="0" indent="-342900">
              <a:spcAft>
                <a:spcPts val="0"/>
              </a:spcAft>
              <a:buFont typeface="Symbol" panose="05050102010706020507" pitchFamily="18" charset="2"/>
              <a:buChar char=""/>
            </a:pPr>
            <a:r>
              <a:rPr lang="en-GB" dirty="0">
                <a:solidFill>
                  <a:srgbClr val="00574F"/>
                </a:solidFill>
                <a:latin typeface="Arial" panose="020B0604020202020204" pitchFamily="34" charset="0"/>
                <a:ea typeface="Times New Roman" panose="02020603050405020304" pitchFamily="18" charset="0"/>
                <a:cs typeface="Times New Roman" panose="02020603050405020304" pitchFamily="18" charset="0"/>
              </a:rPr>
              <a:t>Community Interpreting – Become a Community Interpreter, Level 1, 2, 3</a:t>
            </a:r>
          </a:p>
          <a:p>
            <a:pPr>
              <a:spcAft>
                <a:spcPts val="0"/>
              </a:spcAft>
            </a:pPr>
            <a:r>
              <a:rPr lang="en-GB" dirty="0">
                <a:solidFill>
                  <a:srgbClr val="00574F"/>
                </a:solidFill>
                <a:latin typeface="Arial" panose="020B0604020202020204" pitchFamily="34" charset="0"/>
                <a:ea typeface="Times New Roman" panose="02020603050405020304" pitchFamily="18" charset="0"/>
                <a:cs typeface="Times New Roman" panose="02020603050405020304" pitchFamily="18" charset="0"/>
              </a:rPr>
              <a:t> </a:t>
            </a:r>
          </a:p>
          <a:p>
            <a:pPr>
              <a:spcAft>
                <a:spcPts val="0"/>
              </a:spcAft>
            </a:pPr>
            <a:r>
              <a:rPr lang="en-GB" dirty="0">
                <a:solidFill>
                  <a:srgbClr val="00574F"/>
                </a:solidFill>
                <a:latin typeface="Arial" panose="020B0604020202020204" pitchFamily="34" charset="0"/>
                <a:ea typeface="Times New Roman" panose="02020603050405020304" pitchFamily="18" charset="0"/>
                <a:cs typeface="Times New Roman" panose="02020603050405020304" pitchFamily="18" charset="0"/>
              </a:rPr>
              <a:t> </a:t>
            </a:r>
          </a:p>
          <a:p>
            <a:pPr>
              <a:spcAft>
                <a:spcPts val="0"/>
              </a:spcAft>
            </a:pPr>
            <a:r>
              <a:rPr lang="en-GB" sz="2400" b="1" dirty="0">
                <a:solidFill>
                  <a:srgbClr val="00574F"/>
                </a:solidFill>
                <a:latin typeface="Arial" panose="020B0604020202020204" pitchFamily="34" charset="0"/>
                <a:ea typeface="Times New Roman" panose="02020603050405020304" pitchFamily="18" charset="0"/>
                <a:cs typeface="Times New Roman" panose="02020603050405020304" pitchFamily="18" charset="0"/>
              </a:rPr>
              <a:t>CULTURAL LEARNING </a:t>
            </a:r>
            <a:endParaRPr lang="en-GB" dirty="0">
              <a:solidFill>
                <a:srgbClr val="00574F"/>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en-GB" dirty="0">
                <a:solidFill>
                  <a:srgbClr val="00574F"/>
                </a:solidFill>
                <a:latin typeface="Arial" panose="020B0604020202020204" pitchFamily="34" charset="0"/>
                <a:ea typeface="Times New Roman" panose="02020603050405020304" pitchFamily="18" charset="0"/>
                <a:cs typeface="Times New Roman" panose="02020603050405020304" pitchFamily="18" charset="0"/>
              </a:rPr>
              <a:t>Art Appreciation - World Heritage Sights in England</a:t>
            </a:r>
          </a:p>
          <a:p>
            <a:pPr marL="342900" lvl="0" indent="-342900">
              <a:spcAft>
                <a:spcPts val="0"/>
              </a:spcAft>
              <a:buFont typeface="Symbol" panose="05050102010706020507" pitchFamily="18" charset="2"/>
              <a:buChar char=""/>
            </a:pPr>
            <a:r>
              <a:rPr lang="en-GB" dirty="0">
                <a:solidFill>
                  <a:srgbClr val="00574F"/>
                </a:solidFill>
                <a:latin typeface="Arial" panose="020B0604020202020204" pitchFamily="34" charset="0"/>
                <a:ea typeface="Times New Roman" panose="02020603050405020304" pitchFamily="18" charset="0"/>
                <a:cs typeface="Times New Roman" panose="02020603050405020304" pitchFamily="18" charset="0"/>
              </a:rPr>
              <a:t>Digital – The Art of Photography</a:t>
            </a:r>
          </a:p>
          <a:p>
            <a:pPr marL="342900" lvl="0" indent="-342900">
              <a:spcAft>
                <a:spcPts val="0"/>
              </a:spcAft>
              <a:buFont typeface="Symbol" panose="05050102010706020507" pitchFamily="18" charset="2"/>
              <a:buChar char=""/>
            </a:pPr>
            <a:r>
              <a:rPr lang="en-GB" dirty="0">
                <a:solidFill>
                  <a:srgbClr val="00574F"/>
                </a:solidFill>
                <a:latin typeface="Arial" panose="020B0604020202020204" pitchFamily="34" charset="0"/>
                <a:ea typeface="Times New Roman" panose="02020603050405020304" pitchFamily="18" charset="0"/>
                <a:cs typeface="Times New Roman" panose="02020603050405020304" pitchFamily="18" charset="0"/>
              </a:rPr>
              <a:t>History – Story of Black Footballers, The Military Architecture of World War 2, </a:t>
            </a:r>
            <a:r>
              <a:rPr lang="en-GB" dirty="0" err="1">
                <a:solidFill>
                  <a:srgbClr val="00574F"/>
                </a:solidFill>
                <a:latin typeface="Arial" panose="020B0604020202020204" pitchFamily="34" charset="0"/>
                <a:ea typeface="Times New Roman" panose="02020603050405020304" pitchFamily="18" charset="0"/>
                <a:cs typeface="Times New Roman" panose="02020603050405020304" pitchFamily="18" charset="0"/>
              </a:rPr>
              <a:t>Hadyn</a:t>
            </a:r>
            <a:r>
              <a:rPr lang="en-GB" dirty="0">
                <a:solidFill>
                  <a:srgbClr val="00574F"/>
                </a:solidFill>
                <a:latin typeface="Arial" panose="020B0604020202020204" pitchFamily="34" charset="0"/>
                <a:ea typeface="Times New Roman" panose="02020603050405020304" pitchFamily="18" charset="0"/>
                <a:cs typeface="Times New Roman" panose="02020603050405020304" pitchFamily="18" charset="0"/>
              </a:rPr>
              <a:t> in England, From Gatsby to Wall Street</a:t>
            </a:r>
          </a:p>
          <a:p>
            <a:pPr marL="342900" lvl="0" indent="-342900">
              <a:spcAft>
                <a:spcPts val="0"/>
              </a:spcAft>
              <a:buFont typeface="Symbol" panose="05050102010706020507" pitchFamily="18" charset="2"/>
              <a:buChar char=""/>
            </a:pPr>
            <a:r>
              <a:rPr lang="en-GB" dirty="0">
                <a:solidFill>
                  <a:srgbClr val="00574F"/>
                </a:solidFill>
                <a:latin typeface="Arial" panose="020B0604020202020204" pitchFamily="34" charset="0"/>
                <a:ea typeface="Times New Roman" panose="02020603050405020304" pitchFamily="18" charset="0"/>
                <a:cs typeface="Times New Roman" panose="02020603050405020304" pitchFamily="18" charset="0"/>
              </a:rPr>
              <a:t>Creative Writing &amp; Literature – Fierce Tears: A Day with Dylan Thomas</a:t>
            </a:r>
          </a:p>
        </p:txBody>
      </p:sp>
    </p:spTree>
    <p:extLst>
      <p:ext uri="{BB962C8B-B14F-4D97-AF65-F5344CB8AC3E}">
        <p14:creationId xmlns:p14="http://schemas.microsoft.com/office/powerpoint/2010/main" val="2408482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b="1" dirty="0">
                <a:solidFill>
                  <a:srgbClr val="009654"/>
                </a:solidFill>
              </a:rPr>
              <a:t>To organise a course</a:t>
            </a:r>
          </a:p>
        </p:txBody>
      </p:sp>
      <p:sp>
        <p:nvSpPr>
          <p:cNvPr id="3" name="Content Placeholder 2"/>
          <p:cNvSpPr>
            <a:spLocks noGrp="1"/>
          </p:cNvSpPr>
          <p:nvPr>
            <p:ph idx="1"/>
          </p:nvPr>
        </p:nvSpPr>
        <p:spPr/>
        <p:txBody>
          <a:bodyPr>
            <a:normAutofit fontScale="92500" lnSpcReduction="10000"/>
          </a:bodyPr>
          <a:lstStyle/>
          <a:p>
            <a:r>
              <a:rPr lang="en-GB" sz="3600" b="1" dirty="0">
                <a:solidFill>
                  <a:srgbClr val="009654"/>
                </a:solidFill>
              </a:rPr>
              <a:t>If you are interested in organising a course for a group of students in your area contact:  </a:t>
            </a:r>
            <a:r>
              <a:rPr lang="en-GB" sz="3600" b="1" dirty="0">
                <a:solidFill>
                  <a:srgbClr val="009654"/>
                </a:solidFill>
                <a:hlinkClick r:id="rId3"/>
              </a:rPr>
              <a:t>fmackie@wea.ac.uk</a:t>
            </a:r>
            <a:r>
              <a:rPr lang="en-GB" sz="3600" b="1" dirty="0">
                <a:solidFill>
                  <a:srgbClr val="009654"/>
                </a:solidFill>
              </a:rPr>
              <a:t> , </a:t>
            </a:r>
            <a:r>
              <a:rPr lang="en-GB" sz="3600" b="1" dirty="0">
                <a:solidFill>
                  <a:srgbClr val="009654"/>
                </a:solidFill>
                <a:hlinkClick r:id="rId3"/>
              </a:rPr>
              <a:t>ejoiner@wea.ac.uk</a:t>
            </a:r>
            <a:r>
              <a:rPr lang="en-GB" sz="3600" b="1" dirty="0">
                <a:solidFill>
                  <a:srgbClr val="009654"/>
                </a:solidFill>
              </a:rPr>
              <a:t> or </a:t>
            </a:r>
            <a:r>
              <a:rPr lang="en-GB" sz="3600" b="1" dirty="0">
                <a:solidFill>
                  <a:srgbClr val="009654"/>
                </a:solidFill>
                <a:hlinkClick r:id="rId3"/>
              </a:rPr>
              <a:t>yhussain@wea.ac.uk</a:t>
            </a:r>
            <a:endParaRPr lang="en-GB" sz="3600" b="1" dirty="0">
              <a:solidFill>
                <a:srgbClr val="009654"/>
              </a:solidFill>
            </a:endParaRPr>
          </a:p>
          <a:p>
            <a:pPr marL="0" indent="0">
              <a:buNone/>
            </a:pPr>
            <a:endParaRPr lang="en-GB" sz="3600" b="1" dirty="0">
              <a:solidFill>
                <a:srgbClr val="009654"/>
              </a:solidFill>
            </a:endParaRPr>
          </a:p>
          <a:p>
            <a:r>
              <a:rPr lang="en-GB" sz="4400" b="1" dirty="0">
                <a:solidFill>
                  <a:srgbClr val="009654"/>
                </a:solidFill>
              </a:rPr>
              <a:t>Call the Southampton office 023 8063 0483</a:t>
            </a:r>
          </a:p>
        </p:txBody>
      </p:sp>
    </p:spTree>
    <p:extLst>
      <p:ext uri="{BB962C8B-B14F-4D97-AF65-F5344CB8AC3E}">
        <p14:creationId xmlns:p14="http://schemas.microsoft.com/office/powerpoint/2010/main" val="3578449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9654"/>
                </a:solidFill>
              </a:rPr>
              <a:t>Our Vision</a:t>
            </a:r>
            <a:endParaRPr lang="en-US" dirty="0">
              <a:solidFill>
                <a:srgbClr val="009654"/>
              </a:solidFill>
            </a:endParaRPr>
          </a:p>
        </p:txBody>
      </p:sp>
      <p:sp>
        <p:nvSpPr>
          <p:cNvPr id="3" name="Content Placeholder 2"/>
          <p:cNvSpPr>
            <a:spLocks noGrp="1"/>
          </p:cNvSpPr>
          <p:nvPr>
            <p:ph idx="1"/>
          </p:nvPr>
        </p:nvSpPr>
        <p:spPr/>
        <p:txBody>
          <a:bodyPr/>
          <a:lstStyle/>
          <a:p>
            <a:r>
              <a:rPr lang="en-GB" dirty="0">
                <a:solidFill>
                  <a:srgbClr val="009654"/>
                </a:solidFill>
              </a:rPr>
              <a:t>“A better world- equal, democratic and just; through adult education the WEA challenges and inspires individuals, communities and society”</a:t>
            </a:r>
            <a:endParaRPr lang="en-US" dirty="0">
              <a:solidFill>
                <a:srgbClr val="009654"/>
              </a:solidFill>
            </a:endParaRPr>
          </a:p>
        </p:txBody>
      </p:sp>
      <p:pic>
        <p:nvPicPr>
          <p:cNvPr id="4" name="Picture 3" descr="WEA_Logo_centred_gree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089" y="4777180"/>
            <a:ext cx="1444599" cy="694852"/>
          </a:xfrm>
          <a:prstGeom prst="rect">
            <a:avLst/>
          </a:prstGeom>
        </p:spPr>
      </p:pic>
    </p:spTree>
    <p:extLst>
      <p:ext uri="{BB962C8B-B14F-4D97-AF65-F5344CB8AC3E}">
        <p14:creationId xmlns:p14="http://schemas.microsoft.com/office/powerpoint/2010/main" val="1938175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9654"/>
                </a:solidFill>
              </a:rPr>
              <a:t>Learn The WEA Way</a:t>
            </a:r>
            <a:endParaRPr lang="en-US" dirty="0">
              <a:solidFill>
                <a:srgbClr val="009654"/>
              </a:solidFill>
            </a:endParaRPr>
          </a:p>
        </p:txBody>
      </p:sp>
      <p:sp>
        <p:nvSpPr>
          <p:cNvPr id="3" name="Content Placeholder 2"/>
          <p:cNvSpPr>
            <a:spLocks noGrp="1"/>
          </p:cNvSpPr>
          <p:nvPr>
            <p:ph idx="1"/>
          </p:nvPr>
        </p:nvSpPr>
        <p:spPr/>
        <p:txBody>
          <a:bodyPr>
            <a:normAutofit/>
          </a:bodyPr>
          <a:lstStyle/>
          <a:p>
            <a:pPr marL="0" indent="0" algn="ctr">
              <a:buNone/>
            </a:pPr>
            <a:r>
              <a:rPr lang="en-US" dirty="0">
                <a:solidFill>
                  <a:srgbClr val="009654"/>
                </a:solidFill>
              </a:rPr>
              <a:t>www.wea.org.uk</a:t>
            </a:r>
          </a:p>
          <a:p>
            <a:pPr marL="0" indent="0">
              <a:buNone/>
            </a:pPr>
            <a:endParaRPr lang="en-US" dirty="0"/>
          </a:p>
          <a:p>
            <a:pPr marL="0" indent="0" algn="ctr">
              <a:buNone/>
            </a:pPr>
            <a:r>
              <a:rPr lang="en-GB" dirty="0">
                <a:hlinkClick r:id="rId2"/>
              </a:rPr>
              <a:t>About us | WEA</a:t>
            </a:r>
            <a:endParaRPr lang="en-US" dirty="0">
              <a:solidFill>
                <a:srgbClr val="009654"/>
              </a:solidFill>
            </a:endParaRPr>
          </a:p>
        </p:txBody>
      </p:sp>
      <p:pic>
        <p:nvPicPr>
          <p:cNvPr id="4" name="Picture 3" descr="WEA_Logo_centred_gre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40" y="5020148"/>
            <a:ext cx="1444599" cy="694852"/>
          </a:xfrm>
          <a:prstGeom prst="rect">
            <a:avLst/>
          </a:prstGeom>
        </p:spPr>
      </p:pic>
    </p:spTree>
    <p:extLst>
      <p:ext uri="{BB962C8B-B14F-4D97-AF65-F5344CB8AC3E}">
        <p14:creationId xmlns:p14="http://schemas.microsoft.com/office/powerpoint/2010/main" val="3258388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 y="284155"/>
            <a:ext cx="9143999" cy="5146690"/>
          </a:xfrm>
          <a:prstGeom prst="rect">
            <a:avLst/>
          </a:prstGeom>
        </p:spPr>
      </p:pic>
    </p:spTree>
    <p:extLst>
      <p:ext uri="{BB962C8B-B14F-4D97-AF65-F5344CB8AC3E}">
        <p14:creationId xmlns:p14="http://schemas.microsoft.com/office/powerpoint/2010/main" val="2407627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 y="285750"/>
            <a:ext cx="9143999" cy="5144261"/>
          </a:xfrm>
          <a:prstGeom prst="rect">
            <a:avLst/>
          </a:prstGeom>
        </p:spPr>
      </p:pic>
    </p:spTree>
    <p:extLst>
      <p:ext uri="{BB962C8B-B14F-4D97-AF65-F5344CB8AC3E}">
        <p14:creationId xmlns:p14="http://schemas.microsoft.com/office/powerpoint/2010/main" val="2076853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9654"/>
                </a:solidFill>
              </a:rPr>
              <a:t>An Outline</a:t>
            </a:r>
          </a:p>
        </p:txBody>
      </p:sp>
      <p:sp>
        <p:nvSpPr>
          <p:cNvPr id="3" name="Content Placeholder 2"/>
          <p:cNvSpPr>
            <a:spLocks noGrp="1"/>
          </p:cNvSpPr>
          <p:nvPr>
            <p:ph idx="1"/>
          </p:nvPr>
        </p:nvSpPr>
        <p:spPr>
          <a:xfrm>
            <a:off x="457200" y="1218123"/>
            <a:ext cx="8229600" cy="3771636"/>
          </a:xfrm>
        </p:spPr>
        <p:txBody>
          <a:bodyPr>
            <a:normAutofit fontScale="62500" lnSpcReduction="20000"/>
          </a:bodyPr>
          <a:lstStyle/>
          <a:p>
            <a:endParaRPr lang="en-GB" dirty="0"/>
          </a:p>
          <a:p>
            <a:r>
              <a:rPr lang="en-GB" sz="4000" dirty="0">
                <a:solidFill>
                  <a:srgbClr val="009654"/>
                </a:solidFill>
              </a:rPr>
              <a:t>UK’s largest voluntary  charity provider of Adult Education</a:t>
            </a:r>
          </a:p>
          <a:p>
            <a:r>
              <a:rPr lang="en-GB" sz="4000" dirty="0">
                <a:solidFill>
                  <a:srgbClr val="009654"/>
                </a:solidFill>
              </a:rPr>
              <a:t>Founded in 1903 to support education needs of working adults</a:t>
            </a:r>
          </a:p>
          <a:p>
            <a:r>
              <a:rPr lang="en-GB" sz="4000" dirty="0">
                <a:solidFill>
                  <a:srgbClr val="009654"/>
                </a:solidFill>
              </a:rPr>
              <a:t>We are a Nationwide organisation but deliver local provision in community venues</a:t>
            </a:r>
          </a:p>
          <a:p>
            <a:r>
              <a:rPr lang="en-GB" sz="4000" dirty="0">
                <a:solidFill>
                  <a:srgbClr val="009654"/>
                </a:solidFill>
              </a:rPr>
              <a:t>100% committed to improving the lives of adults through education and providing access for all through affordable or free courses</a:t>
            </a:r>
          </a:p>
          <a:p>
            <a:r>
              <a:rPr lang="en-GB" sz="4000" dirty="0">
                <a:solidFill>
                  <a:srgbClr val="009654"/>
                </a:solidFill>
              </a:rPr>
              <a:t>We are funded  by the Education Skills Funding Agency We actively campaign for access to Adult Education for all.  </a:t>
            </a:r>
          </a:p>
          <a:p>
            <a:endParaRPr lang="en-GB" dirty="0"/>
          </a:p>
        </p:txBody>
      </p:sp>
      <p:pic>
        <p:nvPicPr>
          <p:cNvPr id="4" name="Picture 3" descr="WEA_Logo_centred_gre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40" y="5020148"/>
            <a:ext cx="1444599" cy="694852"/>
          </a:xfrm>
          <a:prstGeom prst="rect">
            <a:avLst/>
          </a:prstGeom>
        </p:spPr>
      </p:pic>
    </p:spTree>
    <p:extLst>
      <p:ext uri="{BB962C8B-B14F-4D97-AF65-F5344CB8AC3E}">
        <p14:creationId xmlns:p14="http://schemas.microsoft.com/office/powerpoint/2010/main" val="1665674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9654"/>
                </a:solidFill>
              </a:rPr>
              <a:t>An Outline continued…</a:t>
            </a:r>
            <a:endParaRPr lang="en-US" dirty="0">
              <a:solidFill>
                <a:srgbClr val="009654"/>
              </a:solidFill>
            </a:endParaRPr>
          </a:p>
        </p:txBody>
      </p:sp>
      <p:sp>
        <p:nvSpPr>
          <p:cNvPr id="3" name="Content Placeholder 2"/>
          <p:cNvSpPr>
            <a:spLocks noGrp="1"/>
          </p:cNvSpPr>
          <p:nvPr>
            <p:ph idx="1"/>
          </p:nvPr>
        </p:nvSpPr>
        <p:spPr/>
        <p:txBody>
          <a:bodyPr>
            <a:normAutofit/>
          </a:bodyPr>
          <a:lstStyle/>
          <a:p>
            <a:r>
              <a:rPr lang="en-GB" sz="2800" dirty="0">
                <a:solidFill>
                  <a:srgbClr val="009654"/>
                </a:solidFill>
              </a:rPr>
              <a:t>We are OFSTED inspected and Matrix accredited</a:t>
            </a:r>
          </a:p>
          <a:p>
            <a:r>
              <a:rPr lang="en-GB" sz="2800" dirty="0">
                <a:solidFill>
                  <a:srgbClr val="009654"/>
                </a:solidFill>
              </a:rPr>
              <a:t>We run accredited as well as non-accredited courses</a:t>
            </a:r>
          </a:p>
          <a:p>
            <a:r>
              <a:rPr lang="en-GB" sz="2800" dirty="0">
                <a:solidFill>
                  <a:srgbClr val="009654"/>
                </a:solidFill>
              </a:rPr>
              <a:t>Equality and Diversity is embedded in all we do and we believe education helps to challenge discrimination</a:t>
            </a:r>
            <a:endParaRPr lang="en-US" sz="2800" dirty="0">
              <a:solidFill>
                <a:srgbClr val="009654"/>
              </a:solidFill>
            </a:endParaRPr>
          </a:p>
        </p:txBody>
      </p:sp>
      <p:pic>
        <p:nvPicPr>
          <p:cNvPr id="4" name="Picture 3" descr="WEA_Logo_centred_gree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089" y="5018566"/>
            <a:ext cx="1444599" cy="453465"/>
          </a:xfrm>
          <a:prstGeom prst="rect">
            <a:avLst/>
          </a:prstGeom>
        </p:spPr>
      </p:pic>
    </p:spTree>
    <p:extLst>
      <p:ext uri="{BB962C8B-B14F-4D97-AF65-F5344CB8AC3E}">
        <p14:creationId xmlns:p14="http://schemas.microsoft.com/office/powerpoint/2010/main" val="3112219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9654"/>
                </a:solidFill>
              </a:rPr>
              <a:t>Partnership work</a:t>
            </a:r>
            <a:endParaRPr lang="en-US" b="1" dirty="0">
              <a:solidFill>
                <a:srgbClr val="009654"/>
              </a:solidFill>
            </a:endParaRPr>
          </a:p>
        </p:txBody>
      </p:sp>
      <p:sp>
        <p:nvSpPr>
          <p:cNvPr id="3" name="Content Placeholder 2"/>
          <p:cNvSpPr>
            <a:spLocks noGrp="1"/>
          </p:cNvSpPr>
          <p:nvPr>
            <p:ph idx="1"/>
          </p:nvPr>
        </p:nvSpPr>
        <p:spPr/>
        <p:txBody>
          <a:bodyPr>
            <a:normAutofit lnSpcReduction="10000"/>
          </a:bodyPr>
          <a:lstStyle/>
          <a:p>
            <a:pPr marL="0" indent="0">
              <a:buNone/>
            </a:pPr>
            <a:r>
              <a:rPr lang="en-GB" dirty="0">
                <a:solidFill>
                  <a:srgbClr val="009654"/>
                </a:solidFill>
              </a:rPr>
              <a:t>We work with many organisations including local authorities, the voluntary sector, schools and family centres, local groups including churches and those working with asylum seekers and refugees, Job Centre Plus, food banks, universities, social prescribers, strategic bodies, groups who work with learners with difficulties or disabilities and many more…</a:t>
            </a:r>
          </a:p>
          <a:p>
            <a:endParaRPr lang="en-US" dirty="0"/>
          </a:p>
        </p:txBody>
      </p:sp>
      <p:pic>
        <p:nvPicPr>
          <p:cNvPr id="4" name="Picture 3" descr="WEA_Logo_centred_gree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40" y="5020148"/>
            <a:ext cx="1444599" cy="694852"/>
          </a:xfrm>
          <a:prstGeom prst="rect">
            <a:avLst/>
          </a:prstGeom>
        </p:spPr>
      </p:pic>
    </p:spTree>
    <p:extLst>
      <p:ext uri="{BB962C8B-B14F-4D97-AF65-F5344CB8AC3E}">
        <p14:creationId xmlns:p14="http://schemas.microsoft.com/office/powerpoint/2010/main" val="2830536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9654"/>
                </a:solidFill>
              </a:rPr>
              <a:t>Targeted work</a:t>
            </a:r>
            <a:endParaRPr lang="en-US" b="1" dirty="0">
              <a:solidFill>
                <a:srgbClr val="009654"/>
              </a:solidFill>
            </a:endParaRPr>
          </a:p>
        </p:txBody>
      </p:sp>
      <p:sp>
        <p:nvSpPr>
          <p:cNvPr id="3" name="Content Placeholder 2"/>
          <p:cNvSpPr>
            <a:spLocks noGrp="1"/>
          </p:cNvSpPr>
          <p:nvPr>
            <p:ph idx="1"/>
          </p:nvPr>
        </p:nvSpPr>
        <p:spPr/>
        <p:txBody>
          <a:bodyPr>
            <a:normAutofit/>
          </a:bodyPr>
          <a:lstStyle/>
          <a:p>
            <a:r>
              <a:rPr lang="en-GB" sz="2000" dirty="0">
                <a:solidFill>
                  <a:srgbClr val="009654"/>
                </a:solidFill>
              </a:rPr>
              <a:t>We offer courses for many targeted groups including: </a:t>
            </a:r>
          </a:p>
          <a:p>
            <a:r>
              <a:rPr lang="en-GB" sz="2000" dirty="0">
                <a:solidFill>
                  <a:srgbClr val="009654"/>
                </a:solidFill>
              </a:rPr>
              <a:t>Looking for work, furthest away from the job market</a:t>
            </a:r>
          </a:p>
          <a:p>
            <a:r>
              <a:rPr lang="en-GB" sz="2000" dirty="0">
                <a:solidFill>
                  <a:srgbClr val="009654"/>
                </a:solidFill>
              </a:rPr>
              <a:t>People with learning difficulties</a:t>
            </a:r>
          </a:p>
          <a:p>
            <a:r>
              <a:rPr lang="en-GB" sz="2000" dirty="0">
                <a:solidFill>
                  <a:srgbClr val="009654"/>
                </a:solidFill>
              </a:rPr>
              <a:t>Elderly</a:t>
            </a:r>
          </a:p>
          <a:p>
            <a:r>
              <a:rPr lang="en-GB" sz="2000" dirty="0">
                <a:solidFill>
                  <a:srgbClr val="009654"/>
                </a:solidFill>
              </a:rPr>
              <a:t>Carers</a:t>
            </a:r>
          </a:p>
          <a:p>
            <a:r>
              <a:rPr lang="en-GB" sz="2000" dirty="0">
                <a:solidFill>
                  <a:srgbClr val="009654"/>
                </a:solidFill>
              </a:rPr>
              <a:t>Volunteers</a:t>
            </a:r>
          </a:p>
          <a:p>
            <a:r>
              <a:rPr lang="en-GB" sz="2000" dirty="0">
                <a:solidFill>
                  <a:srgbClr val="009654"/>
                </a:solidFill>
              </a:rPr>
              <a:t>Parents </a:t>
            </a:r>
          </a:p>
          <a:p>
            <a:r>
              <a:rPr lang="en-GB" sz="2000" dirty="0">
                <a:solidFill>
                  <a:srgbClr val="009654"/>
                </a:solidFill>
              </a:rPr>
              <a:t>Job Seekers</a:t>
            </a:r>
          </a:p>
          <a:p>
            <a:r>
              <a:rPr lang="en-GB" sz="2000" dirty="0">
                <a:solidFill>
                  <a:srgbClr val="009654"/>
                </a:solidFill>
              </a:rPr>
              <a:t>Asylum Seekers</a:t>
            </a:r>
            <a:endParaRPr lang="en-US" sz="2000" dirty="0">
              <a:solidFill>
                <a:srgbClr val="009654"/>
              </a:solidFill>
            </a:endParaRPr>
          </a:p>
          <a:p>
            <a:pPr marL="0" indent="0">
              <a:buNone/>
            </a:pPr>
            <a:endParaRPr lang="en-US" dirty="0"/>
          </a:p>
        </p:txBody>
      </p:sp>
      <p:pic>
        <p:nvPicPr>
          <p:cNvPr id="4" name="Picture 3" descr="WEA_Logo_centred_gree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40" y="5020148"/>
            <a:ext cx="1444599" cy="694852"/>
          </a:xfrm>
          <a:prstGeom prst="rect">
            <a:avLst/>
          </a:prstGeom>
        </p:spPr>
      </p:pic>
    </p:spTree>
    <p:extLst>
      <p:ext uri="{BB962C8B-B14F-4D97-AF65-F5344CB8AC3E}">
        <p14:creationId xmlns:p14="http://schemas.microsoft.com/office/powerpoint/2010/main" val="30032948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1414</TotalTime>
  <Words>825</Words>
  <Application>Microsoft Office PowerPoint</Application>
  <PresentationFormat>On-screen Show (16:10)</PresentationFormat>
  <Paragraphs>96</Paragraphs>
  <Slides>14</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Lucida Grande</vt:lpstr>
      <vt:lpstr>Symbol</vt:lpstr>
      <vt:lpstr>Office Theme</vt:lpstr>
      <vt:lpstr>PowerPoint Presentation</vt:lpstr>
      <vt:lpstr>Our Vision</vt:lpstr>
      <vt:lpstr>Learn The WEA Way</vt:lpstr>
      <vt:lpstr>PowerPoint Presentation</vt:lpstr>
      <vt:lpstr>PowerPoint Presentation</vt:lpstr>
      <vt:lpstr>An Outline</vt:lpstr>
      <vt:lpstr>An Outline continued…</vt:lpstr>
      <vt:lpstr>Partnership work</vt:lpstr>
      <vt:lpstr>Targeted work</vt:lpstr>
      <vt:lpstr> Examples of Targeted Work  (some courses lead to qualifications)</vt:lpstr>
      <vt:lpstr>Examples of Open Programme and Branch courses</vt:lpstr>
      <vt:lpstr>PowerPoint Presentation</vt:lpstr>
      <vt:lpstr>PowerPoint Presentation</vt:lpstr>
      <vt:lpstr>To organise a course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Jenkins</dc:creator>
  <cp:lastModifiedBy>Chris Holloway</cp:lastModifiedBy>
  <cp:revision>84</cp:revision>
  <dcterms:created xsi:type="dcterms:W3CDTF">2017-08-17T12:34:31Z</dcterms:created>
  <dcterms:modified xsi:type="dcterms:W3CDTF">2023-04-08T14:27:00Z</dcterms:modified>
</cp:coreProperties>
</file>