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16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E9CC-7C27-46A0-85E3-4C51F2DA9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BB0C5-DEE5-4F39-8D85-00736E4BF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B6F85-61F9-49A0-823E-20F9C092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7D470-F1F3-47BE-9BFD-14FD3D3BB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9EDC5-CE23-4BAF-AA4F-E1AD6C25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99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9076C-A947-4275-B92A-D6A03ED2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3BF03-DEE9-4924-A92C-6B72815F4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BC995-588B-4F7F-B620-D9C3DF66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4A042-EA7F-4A5F-9B83-129B79707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CAA39-39DB-4662-BCDD-DAF96BD9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0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D55BE-EDE9-454E-A932-801FC5894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00DCC-D9FB-483D-8542-E5BDD689F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34234-A2C4-47D0-A48F-A690D518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674B8-AB6A-42B4-92E0-6E0F2527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B151D-5E03-4EA9-BE4D-AB61BC13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35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E65E-6638-40E4-AF05-A31F1245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A8296-B83A-4359-967B-4E143B0FB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D4393-6810-419D-B7EC-B6E6D88F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916FB-1A5E-45DF-A5A5-7A6AF508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217D0-2A60-494A-8517-A6CA3E29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04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917A0-0FF5-4DE3-96D2-2779F4F5D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9A91A-1927-47FF-BABD-8BFC99F3E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146FF-0CF7-4D33-9344-4A3E4C25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A3F29-22C2-449B-91D9-7AA08A49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3A9DD-FF9E-4020-8918-ACB76D93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1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5173-62CE-4C30-AFD0-64F5A4A8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5389-9ADB-4413-84B4-32358487E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10BD5-5BB8-41BF-956A-345D17041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741E6-4609-4E77-8D49-F4BF6AB50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01764-1A8D-4353-B050-FAD10CF5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BA04A-993D-4980-A266-B31EA0D0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28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853E9-E54D-4197-A407-56B16DCE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1ED02-A8DB-4F3F-9BA1-62779BD73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D38EA-30CD-4A88-A1DF-9B7874983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126CC-B0A2-4043-B388-0F5361B26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6F852F-004D-4860-82D8-CD29F7973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F384D8-8D2B-4A40-A319-000FB8157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3EF320-B5F1-408A-BA37-59588CFD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411E6A-01C2-471C-A73C-BCFAE6F6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10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E9FD2-D502-4D7B-972D-C6F8B8AA2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F34E0-82B1-40B9-82F5-DED0CA834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7F4CE-3733-461A-AECF-428BD813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8A78E-D068-4413-BC17-1AD18FC6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35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260603-1A4B-4CF9-B549-AC96E789D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55F76A-81AA-4834-BF88-FE5B5FA3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8B9E2-6562-4191-BC23-203F3AEA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2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8685-609D-428F-B8A2-B2D8338DD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512C8-07FD-4D13-B3F9-742FAE74F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EAB9A-29BD-40F2-80C9-0C0EDE3AB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E9776-8933-46F4-B681-0490AF0B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9127A-7292-45AA-84AB-5EA99D1D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8C91E-74C6-477C-A45E-2764F8365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2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6B2D9-425E-4EBF-8F6C-54DABA23F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1C6F2B-DB2B-4B5E-8ECD-C0B9D4F4B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E84CA-F93F-474E-97AD-BB5B9DEE4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A4D16-757F-41C7-A124-849E0608A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6CF4A-D9F9-4703-AEB5-954302CF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081B9-11B8-4527-B709-46EA295C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48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5A58AA-52C5-4304-82F6-D8A57DF54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9F211-A8D3-4855-8017-B29387B26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6339E-CE54-4137-ACAF-4668353F7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BD25-A339-4B32-A6E0-00C5EFD91255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31C7E-7D70-4ABE-B0B2-36B58F592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0C097-F97F-441D-9DB1-4031E989E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76839-B5D0-4792-AD60-8D430FBA0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34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6FBDFA86-51D3-4729-B154-79691837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rgbClr val="3B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130CB-81A9-4802-81E4-C3A18606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Mental Health support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F1CE7C6-BE91-42A7-9214-F33FD918C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E9108-E75D-4AFD-8D90-AB231279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5081232" cy="393192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Context</a:t>
            </a:r>
          </a:p>
          <a:p>
            <a:r>
              <a:rPr lang="en-GB" sz="2400" dirty="0">
                <a:solidFill>
                  <a:srgbClr val="FFFFFF"/>
                </a:solidFill>
              </a:rPr>
              <a:t>Objective</a:t>
            </a:r>
          </a:p>
          <a:p>
            <a:r>
              <a:rPr lang="en-GB" sz="2400" dirty="0">
                <a:solidFill>
                  <a:srgbClr val="FFFFFF"/>
                </a:solidFill>
              </a:rPr>
              <a:t>Trauma - symptoms and behaviour</a:t>
            </a:r>
          </a:p>
          <a:p>
            <a:r>
              <a:rPr lang="en-GB" sz="2400" dirty="0">
                <a:solidFill>
                  <a:srgbClr val="FFFFFF"/>
                </a:solidFill>
              </a:rPr>
              <a:t>Trauma-informed practice</a:t>
            </a:r>
          </a:p>
          <a:p>
            <a:r>
              <a:rPr lang="en-GB" sz="2400" dirty="0">
                <a:solidFill>
                  <a:srgbClr val="FFFFFF"/>
                </a:solidFill>
              </a:rPr>
              <a:t>What helps? – small group discussion</a:t>
            </a:r>
          </a:p>
          <a:p>
            <a:r>
              <a:rPr lang="en-GB" sz="2400" dirty="0">
                <a:solidFill>
                  <a:srgbClr val="FFFFFF"/>
                </a:solidFill>
              </a:rPr>
              <a:t>Activity with a purpose</a:t>
            </a:r>
          </a:p>
          <a:p>
            <a:r>
              <a:rPr lang="en-GB" sz="2400" dirty="0">
                <a:solidFill>
                  <a:srgbClr val="FFFFFF"/>
                </a:solidFill>
              </a:rPr>
              <a:t>Engagement – small group discussion</a:t>
            </a:r>
          </a:p>
          <a:p>
            <a:r>
              <a:rPr lang="en-GB" sz="2400" dirty="0">
                <a:solidFill>
                  <a:srgbClr val="FFFFFF"/>
                </a:solidFill>
              </a:rPr>
              <a:t>Developing a framework</a:t>
            </a:r>
          </a:p>
          <a:p>
            <a:endParaRPr lang="en-GB" sz="1800" dirty="0">
              <a:solidFill>
                <a:srgbClr val="FFFFFF"/>
              </a:solidFill>
            </a:endParaRPr>
          </a:p>
          <a:p>
            <a:endParaRPr lang="en-GB" sz="1800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AFCBF1-E648-4A9A-B1AB-AFAB96275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4017" y="2272289"/>
            <a:ext cx="4007904" cy="231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0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E9108-E75D-4AFD-8D90-AB231279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39" y="133164"/>
            <a:ext cx="7959364" cy="64093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b="1" u="sng" dirty="0"/>
          </a:p>
          <a:p>
            <a:pPr marL="0" indent="0">
              <a:buNone/>
            </a:pPr>
            <a:endParaRPr lang="en-GB" sz="2000" b="1" u="sng" dirty="0"/>
          </a:p>
          <a:p>
            <a:pPr marL="0" indent="0">
              <a:buNone/>
            </a:pPr>
            <a:r>
              <a:rPr lang="en-GB" sz="3600" b="1" u="sng" dirty="0"/>
              <a:t>Trauma – informed Practice</a:t>
            </a:r>
          </a:p>
          <a:p>
            <a:pPr marL="0" indent="0">
              <a:buNone/>
            </a:pPr>
            <a:endParaRPr lang="en-GB" sz="2000" b="1" u="sng" dirty="0"/>
          </a:p>
          <a:p>
            <a:r>
              <a:rPr lang="en-GB" sz="2000" dirty="0"/>
              <a:t>Acknowledge link between trauma and mental health</a:t>
            </a:r>
          </a:p>
          <a:p>
            <a:r>
              <a:rPr lang="en-GB" sz="2000" dirty="0"/>
              <a:t>Adopt broad definition of trauma responses – avoid over medicalisation</a:t>
            </a:r>
          </a:p>
          <a:p>
            <a:r>
              <a:rPr lang="en-GB" sz="2000" dirty="0"/>
              <a:t>Discuss trauma sensitively and understand risks of re-traumatisation</a:t>
            </a:r>
          </a:p>
          <a:p>
            <a:r>
              <a:rPr lang="en-GB" sz="2000" dirty="0"/>
              <a:t>Prioritise trustworthiness and transparency</a:t>
            </a:r>
          </a:p>
          <a:p>
            <a:r>
              <a:rPr lang="en-GB" sz="2000" dirty="0"/>
              <a:t>Approach care through collaboration and partnership</a:t>
            </a:r>
          </a:p>
          <a:p>
            <a:r>
              <a:rPr lang="en-GB" sz="2000" dirty="0"/>
              <a:t>Emphasise strength and coping</a:t>
            </a:r>
          </a:p>
          <a:p>
            <a:r>
              <a:rPr lang="en-GB" sz="2000" dirty="0"/>
              <a:t>Prioritise safety and ensure safe and welcoming environment</a:t>
            </a:r>
          </a:p>
          <a:p>
            <a:r>
              <a:rPr lang="en-GB" sz="2000" dirty="0"/>
              <a:t>Understand and address vicarious trauma by caregivers</a:t>
            </a:r>
          </a:p>
          <a:p>
            <a:r>
              <a:rPr lang="en-GB" sz="2000" dirty="0"/>
              <a:t>Foster community and social networks – link with wider society</a:t>
            </a:r>
          </a:p>
          <a:p>
            <a:r>
              <a:rPr lang="en-GB" sz="2000" dirty="0"/>
              <a:t>Ensure access to evidence-based care, if needed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2EBC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AFCBF1-E648-4A9A-B1AB-AFAB96275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007030"/>
            <a:ext cx="1462088" cy="843939"/>
          </a:xfrm>
          <a:prstGeom prst="rect">
            <a:avLst/>
          </a:prstGeom>
        </p:spPr>
      </p:pic>
      <p:pic>
        <p:nvPicPr>
          <p:cNvPr id="2051" name="Picture 3" descr="C:\Users\User\AppData\Local\Microsoft\Windows\Temporary Internet Files\Content.IE5\TJTHOZHW\communit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877" y="5277717"/>
            <a:ext cx="3809184" cy="13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47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E9108-E75D-4AFD-8D90-AB231279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39" y="133164"/>
            <a:ext cx="7959364" cy="6409304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b="1" u="sng" dirty="0"/>
          </a:p>
          <a:p>
            <a:pPr marL="0" indent="0">
              <a:buNone/>
            </a:pPr>
            <a:endParaRPr lang="en-GB" sz="2000" b="1" u="sng" dirty="0"/>
          </a:p>
          <a:p>
            <a:pPr marL="0" indent="0">
              <a:buNone/>
            </a:pPr>
            <a:r>
              <a:rPr lang="en-GB" sz="3600" b="1" u="sng" dirty="0"/>
              <a:t>Activity with a purpose</a:t>
            </a:r>
          </a:p>
          <a:p>
            <a:pPr marL="0" indent="0">
              <a:buNone/>
            </a:pPr>
            <a:endParaRPr lang="en-GB" sz="2000" b="1" u="sng" dirty="0"/>
          </a:p>
          <a:p>
            <a:r>
              <a:rPr lang="en-GB" sz="2600" dirty="0"/>
              <a:t>Education</a:t>
            </a:r>
          </a:p>
          <a:p>
            <a:r>
              <a:rPr lang="en-GB" sz="2600" dirty="0"/>
              <a:t>Volunteering</a:t>
            </a:r>
          </a:p>
          <a:p>
            <a:r>
              <a:rPr lang="en-GB" sz="2600" dirty="0"/>
              <a:t>Creative platform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Explanation and understanding of trauma and its impact (Psychoeducation)</a:t>
            </a:r>
          </a:p>
          <a:p>
            <a:endParaRPr lang="en-GB" sz="2400" dirty="0"/>
          </a:p>
          <a:p>
            <a:r>
              <a:rPr lang="en-GB" sz="2400" dirty="0"/>
              <a:t>Peer support</a:t>
            </a:r>
          </a:p>
          <a:p>
            <a:endParaRPr lang="en-GB" sz="2400" dirty="0"/>
          </a:p>
          <a:p>
            <a:r>
              <a:rPr lang="en-GB" sz="2400" dirty="0"/>
              <a:t>Support for children through parents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2EBC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AFCBF1-E648-4A9A-B1AB-AFAB96275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007030"/>
            <a:ext cx="1462088" cy="843939"/>
          </a:xfrm>
          <a:prstGeom prst="rect">
            <a:avLst/>
          </a:prstGeom>
        </p:spPr>
      </p:pic>
      <p:pic>
        <p:nvPicPr>
          <p:cNvPr id="1027" name="Picture 3" descr="C:\Users\User\AppData\Local\Microsoft\Windows\Temporary Internet Files\Content.IE5\GA1XBNYL\86820-pencil-volunteering-straw-organization-international-drinking-day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537" y="2468091"/>
            <a:ext cx="3588327" cy="107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N58L3W31\painted-side-tabl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414" y="1206044"/>
            <a:ext cx="1494657" cy="224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AppData\Local\Microsoft\Windows\Temporary Internet Files\Content.IE5\94N12EIM\2020-08-05_remote-learnin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64" y="877323"/>
            <a:ext cx="2121309" cy="141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AppData\Local\Microsoft\Windows\Temporary Internet Files\Content.IE5\JIYV1ARE\14841564b25e50988eb1d495ddde-144868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46" y="4174867"/>
            <a:ext cx="1779236" cy="122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AppData\Local\Microsoft\Windows\Temporary Internet Files\Content.IE5\TJTHOZHW\1488697249176-D4OGVEU8T1K2V7ZYB7E4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94" y="4174867"/>
            <a:ext cx="2456193" cy="6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User\AppData\Local\Microsoft\Windows\Temporary Internet Files\Content.IE5\HZJGL3L6\2016-10-27-1477587358-1513244-children3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984" y="5393172"/>
            <a:ext cx="2067790" cy="116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03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E9108-E75D-4AFD-8D90-AB231279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39" y="528034"/>
            <a:ext cx="7959364" cy="5847008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b="1" u="sng" dirty="0"/>
          </a:p>
          <a:p>
            <a:pPr marL="0" indent="0">
              <a:buNone/>
            </a:pPr>
            <a:endParaRPr lang="en-GB" sz="2000" b="1" u="sng" dirty="0"/>
          </a:p>
          <a:p>
            <a:pPr marL="0" indent="0">
              <a:buNone/>
            </a:pPr>
            <a:r>
              <a:rPr lang="en-GB" sz="3600" b="1" u="sng" dirty="0"/>
              <a:t>Further support</a:t>
            </a:r>
          </a:p>
          <a:p>
            <a:pPr marL="0" indent="0">
              <a:buNone/>
            </a:pPr>
            <a:endParaRPr lang="en-GB" sz="2000" b="1" u="sng" dirty="0"/>
          </a:p>
          <a:p>
            <a:r>
              <a:rPr lang="en-GB" sz="2400" dirty="0"/>
              <a:t>Steps2 Wellbeing  -  NHS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BOLOH (‘to speak or to talk’) –</a:t>
            </a:r>
            <a:r>
              <a:rPr lang="en-GB" sz="2400" dirty="0" err="1"/>
              <a:t>Barnardos</a:t>
            </a:r>
            <a:r>
              <a:rPr lang="en-GB" sz="2400" dirty="0"/>
              <a:t> Helpline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OPTIONS Wellbeing – free initial consultation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For children</a:t>
            </a:r>
          </a:p>
          <a:p>
            <a:r>
              <a:rPr lang="en-GB" sz="2400" dirty="0"/>
              <a:t>ACT (Action for Child Trauma) International </a:t>
            </a:r>
          </a:p>
          <a:p>
            <a:pPr marL="0" indent="0">
              <a:buNone/>
            </a:pPr>
            <a:r>
              <a:rPr lang="en-GB" sz="2400" dirty="0"/>
              <a:t>     - uses CATT (Children’s Accelerated Trauma Technique)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Bear Us in Mind  </a:t>
            </a:r>
          </a:p>
          <a:p>
            <a:pPr marL="0" indent="0">
              <a:buNone/>
            </a:pPr>
            <a:r>
              <a:rPr lang="en-GB" sz="2400" dirty="0"/>
              <a:t>      -  psychological toolkit for use by parents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2EBC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AFCBF1-E648-4A9A-B1AB-AFAB96275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007030"/>
            <a:ext cx="1462088" cy="843939"/>
          </a:xfrm>
          <a:prstGeom prst="rect">
            <a:avLst/>
          </a:prstGeom>
        </p:spPr>
      </p:pic>
      <p:pic>
        <p:nvPicPr>
          <p:cNvPr id="3076" name="Picture 4" descr="C:\Users\User\AppData\Local\Microsoft\Windows\Temporary Internet Files\Content.IE5\HNGMMMCJ\IMG_497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811" y="388955"/>
            <a:ext cx="3182915" cy="21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User\AppData\Local\Microsoft\Windows\Temporary Internet Files\Content.IE5\KO5VZ5VU\db6376a7b0a8a03b2a498b6eda91137054e113be2635fb79047e3e9db2c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811" y="4499084"/>
            <a:ext cx="3362631" cy="17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98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188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Mental Health support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Part 1  SWVG Training</dc:title>
  <dc:creator>Chris Stephens</dc:creator>
  <cp:lastModifiedBy>Chris Holloway</cp:lastModifiedBy>
  <cp:revision>25</cp:revision>
  <dcterms:created xsi:type="dcterms:W3CDTF">2020-06-16T08:35:22Z</dcterms:created>
  <dcterms:modified xsi:type="dcterms:W3CDTF">2022-10-04T13:01:35Z</dcterms:modified>
</cp:coreProperties>
</file>