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3" r:id="rId3"/>
    <p:sldId id="269" r:id="rId4"/>
    <p:sldId id="27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72" y="16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4E9CC-7C27-46A0-85E3-4C51F2DA9F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EBB0C5-DEE5-4F39-8D85-00736E4BF5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CB6F85-61F9-49A0-823E-20F9C092D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ABD25-A339-4B32-A6E0-00C5EFD91255}" type="datetimeFigureOut">
              <a:rPr lang="en-GB" smtClean="0"/>
              <a:t>04/10/2022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57D470-F1F3-47BE-9BFD-14FD3D3BB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C9EDC5-CE23-4BAF-AA4F-E1AD6C259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76839-B5D0-4792-AD60-8D430FBA0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1990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9076C-A947-4275-B92A-D6A03ED2D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E3BF03-DEE9-4924-A92C-6B72815F45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ABC995-588B-4F7F-B620-D9C3DF6635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ABD25-A339-4B32-A6E0-00C5EFD91255}" type="datetimeFigureOut">
              <a:rPr lang="en-GB" smtClean="0"/>
              <a:t>04/10/2022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54A042-EA7F-4A5F-9B83-129B79707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BCAA39-39DB-4662-BCDD-DAF96BD99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76839-B5D0-4792-AD60-8D430FBA0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5001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CFD55BE-EDE9-454E-A932-801FC58944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800DCC-D9FB-483D-8542-E5BDD689F0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234234-A2C4-47D0-A48F-A690D5182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ABD25-A339-4B32-A6E0-00C5EFD91255}" type="datetimeFigureOut">
              <a:rPr lang="en-GB" smtClean="0"/>
              <a:t>04/10/2022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E674B8-AB6A-42B4-92E0-6E0F25275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5B151D-5E03-4EA9-BE4D-AB61BC136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76839-B5D0-4792-AD60-8D430FBA0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1353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FE65E-6638-40E4-AF05-A31F1245CB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9A8296-B83A-4359-967B-4E143B0FB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4D4393-6810-419D-B7EC-B6E6D88FD1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ABD25-A339-4B32-A6E0-00C5EFD91255}" type="datetimeFigureOut">
              <a:rPr lang="en-GB" smtClean="0"/>
              <a:t>04/10/2022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A916FB-1A5E-45DF-A5A5-7A6AF508E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C217D0-2A60-494A-8517-A6CA3E29D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76839-B5D0-4792-AD60-8D430FBA0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4044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917A0-0FF5-4DE3-96D2-2779F4F5D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09A91A-1927-47FF-BABD-8BFC99F3EB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E146FF-0CF7-4D33-9344-4A3E4C25F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ABD25-A339-4B32-A6E0-00C5EFD91255}" type="datetimeFigureOut">
              <a:rPr lang="en-GB" smtClean="0"/>
              <a:t>04/10/2022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CA3F29-22C2-449B-91D9-7AA08A495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3A9DD-FF9E-4020-8918-ACB76D937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76839-B5D0-4792-AD60-8D430FBA0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111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775173-62CE-4C30-AFD0-64F5A4A8B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1E5389-9ADB-4413-84B4-32358487ED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A10BD5-5BB8-41BF-956A-345D170410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A741E6-4609-4E77-8D49-F4BF6AB50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ABD25-A339-4B32-A6E0-00C5EFD91255}" type="datetimeFigureOut">
              <a:rPr lang="en-GB" smtClean="0"/>
              <a:t>04/10/2022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001764-1A8D-4353-B050-FAD10CF50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7BA04A-993D-4980-A266-B31EA0D0D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76839-B5D0-4792-AD60-8D430FBA0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5289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853E9-E54D-4197-A407-56B16DCEC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C1ED02-A8DB-4F3F-9BA1-62779BD738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AD38EA-30CD-4A88-A1DF-9B78749838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3126CC-B0A2-4043-B388-0F5361B264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6F852F-004D-4860-82D8-CD29F7973B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F384D8-8D2B-4A40-A319-000FB8157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ABD25-A339-4B32-A6E0-00C5EFD91255}" type="datetimeFigureOut">
              <a:rPr lang="en-GB" smtClean="0"/>
              <a:t>04/10/2022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13EF320-B5F1-408A-BA37-59588CFD3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411E6A-01C2-471C-A73C-BCFAE6F66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76839-B5D0-4792-AD60-8D430FBA0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6108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FE9FD2-D502-4D7B-972D-C6F8B8AA2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AF34E0-82B1-40B9-82F5-DED0CA834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ABD25-A339-4B32-A6E0-00C5EFD91255}" type="datetimeFigureOut">
              <a:rPr lang="en-GB" smtClean="0"/>
              <a:t>04/10/2022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F7F4CE-3733-461A-AECF-428BD8131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68A78E-D068-4413-BC17-1AD18FC67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76839-B5D0-4792-AD60-8D430FBA0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8355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C260603-1A4B-4CF9-B549-AC96E789D1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ABD25-A339-4B32-A6E0-00C5EFD91255}" type="datetimeFigureOut">
              <a:rPr lang="en-GB" smtClean="0"/>
              <a:t>04/10/2022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55F76A-81AA-4834-BF88-FE5B5FA3D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D8B9E2-6562-4191-BC23-203F3AEAA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76839-B5D0-4792-AD60-8D430FBA0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8824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128685-609D-428F-B8A2-B2D8338DD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512C8-07FD-4D13-B3F9-742FAE74F2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FEAB9A-29BD-40F2-80C9-0C0EDE3ABF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1E9776-8933-46F4-B681-0490AF0B0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ABD25-A339-4B32-A6E0-00C5EFD91255}" type="datetimeFigureOut">
              <a:rPr lang="en-GB" smtClean="0"/>
              <a:t>04/10/2022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09127A-7292-45AA-84AB-5EA99D1D7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D8C91E-74C6-477C-A45E-2764F8365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76839-B5D0-4792-AD60-8D430FBA0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9728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6B2D9-425E-4EBF-8F6C-54DABA23F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1C6F2B-DB2B-4B5E-8ECD-C0B9D4F4B8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6E84CA-F93F-474E-97AD-BB5B9DEE4C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4A4D16-757F-41C7-A124-849E0608A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ABD25-A339-4B32-A6E0-00C5EFD91255}" type="datetimeFigureOut">
              <a:rPr lang="en-GB" smtClean="0"/>
              <a:t>04/10/2022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C6CF4A-D9F9-4703-AEB5-954302CF4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0081B9-11B8-4527-B709-46EA295C0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76839-B5D0-4792-AD60-8D430FBA0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481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5A58AA-52C5-4304-82F6-D8A57DF54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39F211-A8D3-4855-8017-B29387B26F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66339E-CE54-4137-ACAF-4668353F78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CABD25-A339-4B32-A6E0-00C5EFD91255}" type="datetimeFigureOut">
              <a:rPr lang="en-GB" smtClean="0"/>
              <a:t>04/10/2022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931C7E-7D70-4ABE-B0B2-36B58F5922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B0C097-F97F-441D-9DB1-4031E989E3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276839-B5D0-4792-AD60-8D430FBA0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3348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6FBDFA86-51D3-4729-B154-796918372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885216" cy="6858000"/>
          </a:xfrm>
          <a:prstGeom prst="rect">
            <a:avLst/>
          </a:prstGeom>
          <a:solidFill>
            <a:srgbClr val="3B4A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B130CB-81A9-4802-81E4-C3A186063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9" y="585216"/>
            <a:ext cx="5062511" cy="1499616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solidFill>
                  <a:srgbClr val="FFFFFF"/>
                </a:solidFill>
              </a:rPr>
              <a:t>Mental Health support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0F1CE7C6-BE91-42A7-9214-F33FD918C3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EE9108-E75D-4AFD-8D90-AB231279E2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9" y="2286000"/>
            <a:ext cx="5081232" cy="3931920"/>
          </a:xfrm>
        </p:spPr>
        <p:txBody>
          <a:bodyPr>
            <a:normAutofit/>
          </a:bodyPr>
          <a:lstStyle/>
          <a:p>
            <a:r>
              <a:rPr lang="en-GB" sz="2400" dirty="0">
                <a:solidFill>
                  <a:srgbClr val="FFFFFF"/>
                </a:solidFill>
              </a:rPr>
              <a:t>Context</a:t>
            </a:r>
          </a:p>
          <a:p>
            <a:r>
              <a:rPr lang="en-GB" sz="2400" dirty="0">
                <a:solidFill>
                  <a:srgbClr val="FFFFFF"/>
                </a:solidFill>
              </a:rPr>
              <a:t>Objective</a:t>
            </a:r>
          </a:p>
          <a:p>
            <a:r>
              <a:rPr lang="en-GB" sz="2400" dirty="0">
                <a:solidFill>
                  <a:srgbClr val="FFFFFF"/>
                </a:solidFill>
              </a:rPr>
              <a:t>Trauma - symptoms and behaviour</a:t>
            </a:r>
          </a:p>
          <a:p>
            <a:r>
              <a:rPr lang="en-GB" sz="2400" dirty="0">
                <a:solidFill>
                  <a:srgbClr val="FFFFFF"/>
                </a:solidFill>
              </a:rPr>
              <a:t>Trauma-informed practice</a:t>
            </a:r>
          </a:p>
          <a:p>
            <a:r>
              <a:rPr lang="en-GB" sz="2400" dirty="0">
                <a:solidFill>
                  <a:srgbClr val="FFFFFF"/>
                </a:solidFill>
              </a:rPr>
              <a:t>What helps? – small group discussion</a:t>
            </a:r>
          </a:p>
          <a:p>
            <a:r>
              <a:rPr lang="en-GB" sz="2400" dirty="0">
                <a:solidFill>
                  <a:srgbClr val="FFFFFF"/>
                </a:solidFill>
              </a:rPr>
              <a:t>Activity with a purpose</a:t>
            </a:r>
          </a:p>
          <a:p>
            <a:r>
              <a:rPr lang="en-GB" sz="2400" dirty="0">
                <a:solidFill>
                  <a:srgbClr val="FFFFFF"/>
                </a:solidFill>
              </a:rPr>
              <a:t>Engagement – small group discussion</a:t>
            </a:r>
          </a:p>
          <a:p>
            <a:r>
              <a:rPr lang="en-GB" sz="2400" dirty="0">
                <a:solidFill>
                  <a:srgbClr val="FFFFFF"/>
                </a:solidFill>
              </a:rPr>
              <a:t>Developing a framework</a:t>
            </a:r>
          </a:p>
          <a:p>
            <a:endParaRPr lang="en-GB" sz="1800" dirty="0">
              <a:solidFill>
                <a:srgbClr val="FFFFFF"/>
              </a:solidFill>
            </a:endParaRPr>
          </a:p>
          <a:p>
            <a:endParaRPr lang="en-GB" sz="1800" dirty="0">
              <a:solidFill>
                <a:srgbClr val="FFFFFF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8AFCBF1-E648-4A9A-B1AB-AFAB962752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44017" y="2272289"/>
            <a:ext cx="4007904" cy="2313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9907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EE9108-E75D-4AFD-8D90-AB231279E2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8339" y="133164"/>
            <a:ext cx="7959364" cy="640930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b="1" u="sng" dirty="0"/>
          </a:p>
          <a:p>
            <a:pPr marL="0" indent="0">
              <a:buNone/>
            </a:pPr>
            <a:endParaRPr lang="en-GB" sz="2000" b="1" u="sng" dirty="0"/>
          </a:p>
          <a:p>
            <a:pPr marL="0" indent="0">
              <a:buNone/>
            </a:pPr>
            <a:r>
              <a:rPr lang="en-GB" sz="3600" b="1" u="sng" dirty="0"/>
              <a:t>Trauma – informed Practice</a:t>
            </a:r>
          </a:p>
          <a:p>
            <a:pPr marL="0" indent="0">
              <a:buNone/>
            </a:pPr>
            <a:endParaRPr lang="en-GB" sz="2000" b="1" u="sng" dirty="0"/>
          </a:p>
          <a:p>
            <a:r>
              <a:rPr lang="en-GB" sz="2000" dirty="0"/>
              <a:t>Acknowledge link between trauma and mental health</a:t>
            </a:r>
          </a:p>
          <a:p>
            <a:r>
              <a:rPr lang="en-GB" sz="2000" dirty="0"/>
              <a:t>Adopt broad definition of trauma responses – avoid over medicalisation</a:t>
            </a:r>
          </a:p>
          <a:p>
            <a:r>
              <a:rPr lang="en-GB" sz="2000" dirty="0"/>
              <a:t>Discuss trauma sensitively and understand risks of re-traumatisation</a:t>
            </a:r>
          </a:p>
          <a:p>
            <a:r>
              <a:rPr lang="en-GB" sz="2000" dirty="0"/>
              <a:t>Prioritise trustworthiness and transparency</a:t>
            </a:r>
          </a:p>
          <a:p>
            <a:r>
              <a:rPr lang="en-GB" sz="2000" dirty="0"/>
              <a:t>Approach care through collaboration and partnership</a:t>
            </a:r>
          </a:p>
          <a:p>
            <a:r>
              <a:rPr lang="en-GB" sz="2000" dirty="0"/>
              <a:t>Emphasise strength and coping</a:t>
            </a:r>
          </a:p>
          <a:p>
            <a:r>
              <a:rPr lang="en-GB" sz="2000" dirty="0"/>
              <a:t>Prioritise safety and ensure safe and welcoming environment</a:t>
            </a:r>
          </a:p>
          <a:p>
            <a:r>
              <a:rPr lang="en-GB" sz="2000" dirty="0"/>
              <a:t>Understand and address vicarious trauma by caregivers</a:t>
            </a:r>
          </a:p>
          <a:p>
            <a:r>
              <a:rPr lang="en-GB" sz="2000" dirty="0"/>
              <a:t>Foster community and social networks – link with wider society</a:t>
            </a:r>
          </a:p>
          <a:p>
            <a:r>
              <a:rPr lang="en-GB" sz="2000" dirty="0"/>
              <a:t>Ensure access to evidence-based care, if needed</a:t>
            </a:r>
          </a:p>
          <a:p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b="1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3B4A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2EBC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8AFCBF1-E648-4A9A-B1AB-AFAB962752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4442" y="3007030"/>
            <a:ext cx="1462088" cy="843939"/>
          </a:xfrm>
          <a:prstGeom prst="rect">
            <a:avLst/>
          </a:prstGeom>
        </p:spPr>
      </p:pic>
      <p:pic>
        <p:nvPicPr>
          <p:cNvPr id="2051" name="Picture 3" descr="C:\Users\User\AppData\Local\Microsoft\Windows\Temporary Internet Files\Content.IE5\TJTHOZHW\community[1]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5877" y="5277717"/>
            <a:ext cx="3809184" cy="1358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2471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EE9108-E75D-4AFD-8D90-AB231279E2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8339" y="133164"/>
            <a:ext cx="7959364" cy="6409304"/>
          </a:xfrm>
        </p:spPr>
        <p:txBody>
          <a:bodyPr anchor="ctr">
            <a:normAutofit fontScale="92500" lnSpcReduction="20000"/>
          </a:bodyPr>
          <a:lstStyle/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b="1" u="sng" dirty="0"/>
          </a:p>
          <a:p>
            <a:pPr marL="0" indent="0">
              <a:buNone/>
            </a:pPr>
            <a:endParaRPr lang="en-GB" sz="2000" b="1" u="sng" dirty="0"/>
          </a:p>
          <a:p>
            <a:pPr marL="0" indent="0">
              <a:buNone/>
            </a:pPr>
            <a:r>
              <a:rPr lang="en-GB" sz="3600" b="1" u="sng" dirty="0"/>
              <a:t>Activity with a purpose</a:t>
            </a:r>
          </a:p>
          <a:p>
            <a:pPr marL="0" indent="0">
              <a:buNone/>
            </a:pPr>
            <a:endParaRPr lang="en-GB" sz="2000" b="1" u="sng" dirty="0"/>
          </a:p>
          <a:p>
            <a:r>
              <a:rPr lang="en-GB" sz="2600" dirty="0"/>
              <a:t>Education</a:t>
            </a:r>
          </a:p>
          <a:p>
            <a:r>
              <a:rPr lang="en-GB" sz="2600" dirty="0"/>
              <a:t>Volunteering</a:t>
            </a:r>
          </a:p>
          <a:p>
            <a:r>
              <a:rPr lang="en-GB" sz="2600" dirty="0"/>
              <a:t>Creative platform</a:t>
            </a:r>
          </a:p>
          <a:p>
            <a:endParaRPr lang="en-GB" sz="2400" dirty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/>
          </a:p>
          <a:p>
            <a:r>
              <a:rPr lang="en-GB" sz="2400" dirty="0"/>
              <a:t>Explanation and understanding of trauma and its impact (Psychoeducation)</a:t>
            </a:r>
          </a:p>
          <a:p>
            <a:endParaRPr lang="en-GB" sz="2400" dirty="0"/>
          </a:p>
          <a:p>
            <a:r>
              <a:rPr lang="en-GB" sz="2400" dirty="0"/>
              <a:t>Peer support</a:t>
            </a:r>
          </a:p>
          <a:p>
            <a:endParaRPr lang="en-GB" sz="2400" dirty="0"/>
          </a:p>
          <a:p>
            <a:r>
              <a:rPr lang="en-GB" sz="2400" dirty="0"/>
              <a:t>Support for children through parents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b="1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3B4A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2EBC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8AFCBF1-E648-4A9A-B1AB-AFAB962752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4442" y="3007030"/>
            <a:ext cx="1462088" cy="843939"/>
          </a:xfrm>
          <a:prstGeom prst="rect">
            <a:avLst/>
          </a:prstGeom>
        </p:spPr>
      </p:pic>
      <p:pic>
        <p:nvPicPr>
          <p:cNvPr id="1027" name="Picture 3" descr="C:\Users\User\AppData\Local\Microsoft\Windows\Temporary Internet Files\Content.IE5\GA1XBNYL\86820-pencil-volunteering-straw-organization-international-drinking-day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537" y="2468091"/>
            <a:ext cx="3588327" cy="1077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User\AppData\Local\Microsoft\Windows\Temporary Internet Files\Content.IE5\N58L3W31\painted-side-table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4414" y="1206044"/>
            <a:ext cx="1494657" cy="2241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User\AppData\Local\Microsoft\Windows\Temporary Internet Files\Content.IE5\94N12EIM\2020-08-05_remote-learning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3464" y="877323"/>
            <a:ext cx="2121309" cy="1413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User\AppData\Local\Microsoft\Windows\Temporary Internet Files\Content.IE5\JIYV1ARE\14841564b25e50988eb1d495ddde-1448687[1]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846" y="4174867"/>
            <a:ext cx="1779236" cy="1227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User\AppData\Local\Microsoft\Windows\Temporary Internet Files\Content.IE5\TJTHOZHW\1488697249176-D4OGVEU8T1K2V7ZYB7E4[1]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9894" y="4174867"/>
            <a:ext cx="2456193" cy="648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C:\Users\User\AppData\Local\Microsoft\Windows\Temporary Internet Files\Content.IE5\HZJGL3L6\2016-10-27-1477587358-1513244-children3[1]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8984" y="5393172"/>
            <a:ext cx="2067790" cy="1163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8039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EE9108-E75D-4AFD-8D90-AB231279E2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8339" y="528034"/>
            <a:ext cx="7959364" cy="5847008"/>
          </a:xfrm>
        </p:spPr>
        <p:txBody>
          <a:bodyPr anchor="ctr">
            <a:normAutofit fontScale="70000" lnSpcReduction="20000"/>
          </a:bodyPr>
          <a:lstStyle/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b="1" u="sng" dirty="0"/>
          </a:p>
          <a:p>
            <a:pPr marL="0" indent="0">
              <a:buNone/>
            </a:pPr>
            <a:endParaRPr lang="en-GB" sz="2000" b="1" u="sng" dirty="0"/>
          </a:p>
          <a:p>
            <a:pPr marL="0" indent="0">
              <a:buNone/>
            </a:pPr>
            <a:r>
              <a:rPr lang="en-GB" sz="3600" b="1" u="sng" dirty="0"/>
              <a:t>Further support</a:t>
            </a:r>
          </a:p>
          <a:p>
            <a:pPr marL="0" indent="0">
              <a:buNone/>
            </a:pPr>
            <a:endParaRPr lang="en-GB" sz="2000" b="1" u="sng" dirty="0"/>
          </a:p>
          <a:p>
            <a:r>
              <a:rPr lang="en-GB" sz="2400" dirty="0"/>
              <a:t>Steps2 Wellbeing  -  NHS</a:t>
            </a:r>
          </a:p>
          <a:p>
            <a:pPr marL="0" indent="0">
              <a:buNone/>
            </a:pPr>
            <a:endParaRPr lang="en-GB" sz="2400" dirty="0"/>
          </a:p>
          <a:p>
            <a:r>
              <a:rPr lang="en-GB" sz="2400" dirty="0"/>
              <a:t>BOLOH (‘to speak or to talk’) –</a:t>
            </a:r>
            <a:r>
              <a:rPr lang="en-GB" sz="2400" dirty="0" err="1"/>
              <a:t>Barnardos</a:t>
            </a:r>
            <a:r>
              <a:rPr lang="en-GB" sz="2400" dirty="0"/>
              <a:t> Helpline</a:t>
            </a:r>
          </a:p>
          <a:p>
            <a:pPr marL="0" indent="0">
              <a:buNone/>
            </a:pPr>
            <a:endParaRPr lang="en-GB" sz="2400" dirty="0"/>
          </a:p>
          <a:p>
            <a:r>
              <a:rPr lang="en-GB" sz="2400" dirty="0"/>
              <a:t>OPTIONS Wellbeing – free initial consultation</a:t>
            </a:r>
          </a:p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pPr marL="0" indent="0">
              <a:buNone/>
            </a:pPr>
            <a:r>
              <a:rPr lang="en-GB" sz="2400" b="1" dirty="0"/>
              <a:t>For children</a:t>
            </a:r>
          </a:p>
          <a:p>
            <a:r>
              <a:rPr lang="en-GB" sz="2400" dirty="0"/>
              <a:t>ACT (Action for Child Trauma) International </a:t>
            </a:r>
          </a:p>
          <a:p>
            <a:pPr marL="0" indent="0">
              <a:buNone/>
            </a:pPr>
            <a:r>
              <a:rPr lang="en-GB" sz="2400" dirty="0"/>
              <a:t>     - uses CATT (Children’s Accelerated Trauma Technique)</a:t>
            </a:r>
          </a:p>
          <a:p>
            <a:pPr marL="0" indent="0">
              <a:buNone/>
            </a:pPr>
            <a:endParaRPr lang="en-GB" sz="2400" dirty="0"/>
          </a:p>
          <a:p>
            <a:r>
              <a:rPr lang="en-GB" sz="2400" dirty="0"/>
              <a:t>Bear Us in Mind  </a:t>
            </a:r>
          </a:p>
          <a:p>
            <a:pPr marL="0" indent="0">
              <a:buNone/>
            </a:pPr>
            <a:r>
              <a:rPr lang="en-GB" sz="2400" dirty="0"/>
              <a:t>      -  psychological toolkit for use by parents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b="1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3B4A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2EBC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8AFCBF1-E648-4A9A-B1AB-AFAB962752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4442" y="3007030"/>
            <a:ext cx="1462088" cy="843939"/>
          </a:xfrm>
          <a:prstGeom prst="rect">
            <a:avLst/>
          </a:prstGeom>
        </p:spPr>
      </p:pic>
      <p:pic>
        <p:nvPicPr>
          <p:cNvPr id="3076" name="Picture 4" descr="C:\Users\User\AppData\Local\Microsoft\Windows\Temporary Internet Files\Content.IE5\HNGMMMCJ\IMG_4972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1811" y="388955"/>
            <a:ext cx="3182915" cy="2122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C:\Users\User\AppData\Local\Microsoft\Windows\Temporary Internet Files\Content.IE5\KO5VZ5VU\db6376a7b0a8a03b2a498b6eda91137054e113be2635fb79047e3e9db2ce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1811" y="4499084"/>
            <a:ext cx="3362631" cy="1765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99843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188</Words>
  <Application>Microsoft Office PowerPoint</Application>
  <PresentationFormat>Widescreen</PresentationFormat>
  <Paragraphs>63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Mental Health support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Part 1  SWVG Training</dc:title>
  <dc:creator>Chris Stephens</dc:creator>
  <cp:lastModifiedBy>Chris Holloway</cp:lastModifiedBy>
  <cp:revision>25</cp:revision>
  <dcterms:created xsi:type="dcterms:W3CDTF">2020-06-16T08:35:22Z</dcterms:created>
  <dcterms:modified xsi:type="dcterms:W3CDTF">2022-10-04T13:01:35Z</dcterms:modified>
</cp:coreProperties>
</file>