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24"/>
  </p:notesMasterIdLst>
  <p:sldIdLst>
    <p:sldId id="256" r:id="rId2"/>
    <p:sldId id="257" r:id="rId3"/>
    <p:sldId id="258" r:id="rId4"/>
    <p:sldId id="262" r:id="rId5"/>
    <p:sldId id="276" r:id="rId6"/>
    <p:sldId id="259" r:id="rId7"/>
    <p:sldId id="260" r:id="rId8"/>
    <p:sldId id="261" r:id="rId9"/>
    <p:sldId id="264" r:id="rId10"/>
    <p:sldId id="265" r:id="rId11"/>
    <p:sldId id="266" r:id="rId12"/>
    <p:sldId id="263" r:id="rId13"/>
    <p:sldId id="272" r:id="rId14"/>
    <p:sldId id="275" r:id="rId15"/>
    <p:sldId id="277" r:id="rId16"/>
    <p:sldId id="273" r:id="rId17"/>
    <p:sldId id="267" r:id="rId18"/>
    <p:sldId id="269" r:id="rId19"/>
    <p:sldId id="270" r:id="rId20"/>
    <p:sldId id="268" r:id="rId21"/>
    <p:sldId id="271"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74"/>
  </p:normalViewPr>
  <p:slideViewPr>
    <p:cSldViewPr snapToGrid="0" snapToObjects="1">
      <p:cViewPr varScale="1">
        <p:scale>
          <a:sx n="89" d="100"/>
          <a:sy n="89" d="100"/>
        </p:scale>
        <p:origin x="12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6775A-F9F7-4516-97CA-8C4DD7B13B8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A91DDCF-4E22-4FD4-AB8F-A9E9009877A0}">
      <dgm:prSet/>
      <dgm:spPr/>
      <dgm:t>
        <a:bodyPr/>
        <a:lstStyle/>
        <a:p>
          <a:r>
            <a:rPr lang="en-US" b="1" i="0" u="none"/>
            <a:t>One-off trauma: </a:t>
          </a:r>
          <a:r>
            <a:rPr lang="en-US" b="0" i="0"/>
            <a:t>car accident, near drowning, robbery</a:t>
          </a:r>
          <a:endParaRPr lang="en-US"/>
        </a:p>
      </dgm:t>
    </dgm:pt>
    <dgm:pt modelId="{B8082394-80D4-45CC-958A-9785CBABE7C3}" type="parTrans" cxnId="{8A240495-9AFC-499D-8713-0394A4E15BE7}">
      <dgm:prSet/>
      <dgm:spPr/>
      <dgm:t>
        <a:bodyPr/>
        <a:lstStyle/>
        <a:p>
          <a:endParaRPr lang="en-US"/>
        </a:p>
      </dgm:t>
    </dgm:pt>
    <dgm:pt modelId="{B22FF637-7E81-4EC6-9A9A-DAD7A216BC11}" type="sibTrans" cxnId="{8A240495-9AFC-499D-8713-0394A4E15BE7}">
      <dgm:prSet/>
      <dgm:spPr/>
      <dgm:t>
        <a:bodyPr/>
        <a:lstStyle/>
        <a:p>
          <a:endParaRPr lang="en-US"/>
        </a:p>
      </dgm:t>
    </dgm:pt>
    <dgm:pt modelId="{9B858F53-CCAA-4664-9686-C2188E02F99D}">
      <dgm:prSet/>
      <dgm:spPr/>
      <dgm:t>
        <a:bodyPr/>
        <a:lstStyle/>
        <a:p>
          <a:r>
            <a:rPr lang="en-US" b="1" i="0" u="none"/>
            <a:t>Sustained long term-trauma: </a:t>
          </a:r>
          <a:r>
            <a:rPr lang="en-US" b="0" i="0"/>
            <a:t>war, imprisonment and torture, trafficking</a:t>
          </a:r>
          <a:endParaRPr lang="en-US"/>
        </a:p>
      </dgm:t>
    </dgm:pt>
    <dgm:pt modelId="{8D396783-5AE3-4CB0-BB88-13B127D17319}" type="parTrans" cxnId="{42FCB7F8-E185-4051-A5B2-A21075A3E4D7}">
      <dgm:prSet/>
      <dgm:spPr/>
      <dgm:t>
        <a:bodyPr/>
        <a:lstStyle/>
        <a:p>
          <a:endParaRPr lang="en-US"/>
        </a:p>
      </dgm:t>
    </dgm:pt>
    <dgm:pt modelId="{39E98142-989B-44F8-8E5E-1761697EE1BA}" type="sibTrans" cxnId="{42FCB7F8-E185-4051-A5B2-A21075A3E4D7}">
      <dgm:prSet/>
      <dgm:spPr/>
      <dgm:t>
        <a:bodyPr/>
        <a:lstStyle/>
        <a:p>
          <a:endParaRPr lang="en-US"/>
        </a:p>
      </dgm:t>
    </dgm:pt>
    <dgm:pt modelId="{47763431-F8F4-4797-B867-00A63B706359}">
      <dgm:prSet/>
      <dgm:spPr/>
      <dgm:t>
        <a:bodyPr/>
        <a:lstStyle/>
        <a:p>
          <a:r>
            <a:rPr lang="en-US" b="1" i="0" u="none" dirty="0"/>
            <a:t>Trauma in childhood/in the family: </a:t>
          </a:r>
          <a:r>
            <a:rPr lang="en-US" b="0" i="0" dirty="0"/>
            <a:t>sexual abuse, physical abuse, coercive control, domestic violence, severe neglect</a:t>
          </a:r>
          <a:endParaRPr lang="en-US" dirty="0"/>
        </a:p>
      </dgm:t>
    </dgm:pt>
    <dgm:pt modelId="{39701C51-BE87-45A6-97AB-917F546C8E80}" type="parTrans" cxnId="{D4EFEDB9-C37D-4B9D-896F-4002F0DD1264}">
      <dgm:prSet/>
      <dgm:spPr/>
      <dgm:t>
        <a:bodyPr/>
        <a:lstStyle/>
        <a:p>
          <a:endParaRPr lang="en-US"/>
        </a:p>
      </dgm:t>
    </dgm:pt>
    <dgm:pt modelId="{12464D72-170D-4453-A9E5-62AAC24F1E34}" type="sibTrans" cxnId="{D4EFEDB9-C37D-4B9D-896F-4002F0DD1264}">
      <dgm:prSet/>
      <dgm:spPr/>
      <dgm:t>
        <a:bodyPr/>
        <a:lstStyle/>
        <a:p>
          <a:endParaRPr lang="en-US"/>
        </a:p>
      </dgm:t>
    </dgm:pt>
    <dgm:pt modelId="{B582C24C-B568-0142-87E0-013475D50D87}" type="pres">
      <dgm:prSet presAssocID="{1E16775A-F9F7-4516-97CA-8C4DD7B13B86}" presName="linear" presStyleCnt="0">
        <dgm:presLayoutVars>
          <dgm:animLvl val="lvl"/>
          <dgm:resizeHandles val="exact"/>
        </dgm:presLayoutVars>
      </dgm:prSet>
      <dgm:spPr/>
    </dgm:pt>
    <dgm:pt modelId="{0CDA2204-C44A-F846-AC20-FE8EF7088B1B}" type="pres">
      <dgm:prSet presAssocID="{AA91DDCF-4E22-4FD4-AB8F-A9E9009877A0}" presName="parentText" presStyleLbl="node1" presStyleIdx="0" presStyleCnt="3">
        <dgm:presLayoutVars>
          <dgm:chMax val="0"/>
          <dgm:bulletEnabled val="1"/>
        </dgm:presLayoutVars>
      </dgm:prSet>
      <dgm:spPr/>
    </dgm:pt>
    <dgm:pt modelId="{E39FB9A1-EF09-574C-9038-BD3D1B388BB4}" type="pres">
      <dgm:prSet presAssocID="{B22FF637-7E81-4EC6-9A9A-DAD7A216BC11}" presName="spacer" presStyleCnt="0"/>
      <dgm:spPr/>
    </dgm:pt>
    <dgm:pt modelId="{E55A67AD-6549-374F-A520-6CE30D5950F8}" type="pres">
      <dgm:prSet presAssocID="{9B858F53-CCAA-4664-9686-C2188E02F99D}" presName="parentText" presStyleLbl="node1" presStyleIdx="1" presStyleCnt="3">
        <dgm:presLayoutVars>
          <dgm:chMax val="0"/>
          <dgm:bulletEnabled val="1"/>
        </dgm:presLayoutVars>
      </dgm:prSet>
      <dgm:spPr/>
    </dgm:pt>
    <dgm:pt modelId="{05A4B7E1-A26D-4740-B447-641C9E5736A7}" type="pres">
      <dgm:prSet presAssocID="{39E98142-989B-44F8-8E5E-1761697EE1BA}" presName="spacer" presStyleCnt="0"/>
      <dgm:spPr/>
    </dgm:pt>
    <dgm:pt modelId="{BE7DCA2A-E4A5-D947-9175-1878D34814F3}" type="pres">
      <dgm:prSet presAssocID="{47763431-F8F4-4797-B867-00A63B706359}" presName="parentText" presStyleLbl="node1" presStyleIdx="2" presStyleCnt="3">
        <dgm:presLayoutVars>
          <dgm:chMax val="0"/>
          <dgm:bulletEnabled val="1"/>
        </dgm:presLayoutVars>
      </dgm:prSet>
      <dgm:spPr/>
    </dgm:pt>
  </dgm:ptLst>
  <dgm:cxnLst>
    <dgm:cxn modelId="{D2A83360-8663-C642-BF75-6222130BF1BE}" type="presOf" srcId="{47763431-F8F4-4797-B867-00A63B706359}" destId="{BE7DCA2A-E4A5-D947-9175-1878D34814F3}" srcOrd="0" destOrd="0" presId="urn:microsoft.com/office/officeart/2005/8/layout/vList2"/>
    <dgm:cxn modelId="{B4E3DA49-0751-EF45-9DB5-B22616BA8EDA}" type="presOf" srcId="{1E16775A-F9F7-4516-97CA-8C4DD7B13B86}" destId="{B582C24C-B568-0142-87E0-013475D50D87}" srcOrd="0" destOrd="0" presId="urn:microsoft.com/office/officeart/2005/8/layout/vList2"/>
    <dgm:cxn modelId="{8A240495-9AFC-499D-8713-0394A4E15BE7}" srcId="{1E16775A-F9F7-4516-97CA-8C4DD7B13B86}" destId="{AA91DDCF-4E22-4FD4-AB8F-A9E9009877A0}" srcOrd="0" destOrd="0" parTransId="{B8082394-80D4-45CC-958A-9785CBABE7C3}" sibTransId="{B22FF637-7E81-4EC6-9A9A-DAD7A216BC11}"/>
    <dgm:cxn modelId="{0A3A9DAF-4BBB-6E4E-A01F-4258EE25EE7F}" type="presOf" srcId="{9B858F53-CCAA-4664-9686-C2188E02F99D}" destId="{E55A67AD-6549-374F-A520-6CE30D5950F8}" srcOrd="0" destOrd="0" presId="urn:microsoft.com/office/officeart/2005/8/layout/vList2"/>
    <dgm:cxn modelId="{D4EFEDB9-C37D-4B9D-896F-4002F0DD1264}" srcId="{1E16775A-F9F7-4516-97CA-8C4DD7B13B86}" destId="{47763431-F8F4-4797-B867-00A63B706359}" srcOrd="2" destOrd="0" parTransId="{39701C51-BE87-45A6-97AB-917F546C8E80}" sibTransId="{12464D72-170D-4453-A9E5-62AAC24F1E34}"/>
    <dgm:cxn modelId="{389654F8-7845-D84D-A127-8136C29BC35D}" type="presOf" srcId="{AA91DDCF-4E22-4FD4-AB8F-A9E9009877A0}" destId="{0CDA2204-C44A-F846-AC20-FE8EF7088B1B}" srcOrd="0" destOrd="0" presId="urn:microsoft.com/office/officeart/2005/8/layout/vList2"/>
    <dgm:cxn modelId="{42FCB7F8-E185-4051-A5B2-A21075A3E4D7}" srcId="{1E16775A-F9F7-4516-97CA-8C4DD7B13B86}" destId="{9B858F53-CCAA-4664-9686-C2188E02F99D}" srcOrd="1" destOrd="0" parTransId="{8D396783-5AE3-4CB0-BB88-13B127D17319}" sibTransId="{39E98142-989B-44F8-8E5E-1761697EE1BA}"/>
    <dgm:cxn modelId="{FAC7798B-E12B-8D44-AC69-5E96E866DD32}" type="presParOf" srcId="{B582C24C-B568-0142-87E0-013475D50D87}" destId="{0CDA2204-C44A-F846-AC20-FE8EF7088B1B}" srcOrd="0" destOrd="0" presId="urn:microsoft.com/office/officeart/2005/8/layout/vList2"/>
    <dgm:cxn modelId="{77818BA0-866C-AA4C-A756-287798AF3B67}" type="presParOf" srcId="{B582C24C-B568-0142-87E0-013475D50D87}" destId="{E39FB9A1-EF09-574C-9038-BD3D1B388BB4}" srcOrd="1" destOrd="0" presId="urn:microsoft.com/office/officeart/2005/8/layout/vList2"/>
    <dgm:cxn modelId="{CA94E4DF-28E3-8F4F-A310-C3A0E91FAE77}" type="presParOf" srcId="{B582C24C-B568-0142-87E0-013475D50D87}" destId="{E55A67AD-6549-374F-A520-6CE30D5950F8}" srcOrd="2" destOrd="0" presId="urn:microsoft.com/office/officeart/2005/8/layout/vList2"/>
    <dgm:cxn modelId="{99F97A81-8F26-D344-8CE7-95A7F3B20D4C}" type="presParOf" srcId="{B582C24C-B568-0142-87E0-013475D50D87}" destId="{05A4B7E1-A26D-4740-B447-641C9E5736A7}" srcOrd="3" destOrd="0" presId="urn:microsoft.com/office/officeart/2005/8/layout/vList2"/>
    <dgm:cxn modelId="{361FE838-8A95-E74C-94B9-0297AB58A1C2}" type="presParOf" srcId="{B582C24C-B568-0142-87E0-013475D50D87}" destId="{BE7DCA2A-E4A5-D947-9175-1878D34814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100A1-AE9A-4AE6-BCD0-35C5D2413394}"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D14A13B0-9BB6-4CFC-9B52-C908595DF293}">
      <dgm:prSet/>
      <dgm:spPr/>
      <dgm:t>
        <a:bodyPr/>
        <a:lstStyle/>
        <a:p>
          <a:r>
            <a:rPr lang="en-US" dirty="0"/>
            <a:t>Awareness</a:t>
          </a:r>
        </a:p>
      </dgm:t>
    </dgm:pt>
    <dgm:pt modelId="{96A8BB37-A788-47A7-82E6-E8AA2D7B93B5}" type="parTrans" cxnId="{9477DEAB-6DA7-4898-AF05-2C588663681B}">
      <dgm:prSet/>
      <dgm:spPr/>
      <dgm:t>
        <a:bodyPr/>
        <a:lstStyle/>
        <a:p>
          <a:endParaRPr lang="en-US"/>
        </a:p>
      </dgm:t>
    </dgm:pt>
    <dgm:pt modelId="{53443E04-A0DA-4E0A-BE2B-E5BBC088CE98}" type="sibTrans" cxnId="{9477DEAB-6DA7-4898-AF05-2C588663681B}">
      <dgm:prSet/>
      <dgm:spPr/>
      <dgm:t>
        <a:bodyPr/>
        <a:lstStyle/>
        <a:p>
          <a:endParaRPr lang="en-US"/>
        </a:p>
      </dgm:t>
    </dgm:pt>
    <dgm:pt modelId="{61B52FD0-8F8D-4A6F-80C9-9E25DB17BAEE}">
      <dgm:prSet/>
      <dgm:spPr/>
      <dgm:t>
        <a:bodyPr/>
        <a:lstStyle/>
        <a:p>
          <a:r>
            <a:rPr lang="en-US" dirty="0"/>
            <a:t>Develop awareness of how a person’s reactions can be related to PTSD or C-PTSD</a:t>
          </a:r>
        </a:p>
      </dgm:t>
    </dgm:pt>
    <dgm:pt modelId="{171F12EF-1898-41DC-AC02-3E58C7D60FDE}" type="parTrans" cxnId="{DAAB8924-69CD-4963-B0DB-A840D0320195}">
      <dgm:prSet/>
      <dgm:spPr/>
      <dgm:t>
        <a:bodyPr/>
        <a:lstStyle/>
        <a:p>
          <a:endParaRPr lang="en-US"/>
        </a:p>
      </dgm:t>
    </dgm:pt>
    <dgm:pt modelId="{9109230D-983C-4E21-9778-AE38CD8E92BF}" type="sibTrans" cxnId="{DAAB8924-69CD-4963-B0DB-A840D0320195}">
      <dgm:prSet/>
      <dgm:spPr/>
      <dgm:t>
        <a:bodyPr/>
        <a:lstStyle/>
        <a:p>
          <a:endParaRPr lang="en-US"/>
        </a:p>
      </dgm:t>
    </dgm:pt>
    <dgm:pt modelId="{E0F03B2D-CE3F-462A-BCAB-CF61B0C59AB7}">
      <dgm:prSet/>
      <dgm:spPr/>
      <dgm:t>
        <a:bodyPr/>
        <a:lstStyle/>
        <a:p>
          <a:pPr rtl="0"/>
          <a:r>
            <a:rPr lang="en-US" dirty="0"/>
            <a:t>Speak</a:t>
          </a:r>
        </a:p>
      </dgm:t>
    </dgm:pt>
    <dgm:pt modelId="{249F39A2-930E-491D-8A9D-468EBDC8CEA1}" type="parTrans" cxnId="{BD897059-EF77-41EF-B131-7088D8B4CD11}">
      <dgm:prSet/>
      <dgm:spPr/>
      <dgm:t>
        <a:bodyPr/>
        <a:lstStyle/>
        <a:p>
          <a:endParaRPr lang="en-US"/>
        </a:p>
      </dgm:t>
    </dgm:pt>
    <dgm:pt modelId="{E83060DF-95D4-4E10-B7BC-A52DB4EA406C}" type="sibTrans" cxnId="{BD897059-EF77-41EF-B131-7088D8B4CD11}">
      <dgm:prSet/>
      <dgm:spPr/>
      <dgm:t>
        <a:bodyPr/>
        <a:lstStyle/>
        <a:p>
          <a:endParaRPr lang="en-US"/>
        </a:p>
      </dgm:t>
    </dgm:pt>
    <dgm:pt modelId="{1F02C000-3D24-400C-829F-90B67344C6C6}">
      <dgm:prSet/>
      <dgm:spPr/>
      <dgm:t>
        <a:bodyPr/>
        <a:lstStyle/>
        <a:p>
          <a:r>
            <a:rPr lang="en-US" dirty="0"/>
            <a:t>Speak to the people you support about their psychological problems – explain and de-</a:t>
          </a:r>
          <a:r>
            <a:rPr lang="en-US" dirty="0" err="1"/>
            <a:t>stigmatise</a:t>
          </a:r>
          <a:r>
            <a:rPr lang="en-US" dirty="0"/>
            <a:t> traumatic symptoms</a:t>
          </a:r>
        </a:p>
      </dgm:t>
    </dgm:pt>
    <dgm:pt modelId="{5D7461D0-DCD5-43A7-BBF2-B8756E584979}" type="parTrans" cxnId="{16EF1CF3-B838-486D-8184-F11E80B95428}">
      <dgm:prSet/>
      <dgm:spPr/>
      <dgm:t>
        <a:bodyPr/>
        <a:lstStyle/>
        <a:p>
          <a:endParaRPr lang="en-US"/>
        </a:p>
      </dgm:t>
    </dgm:pt>
    <dgm:pt modelId="{42F90115-6692-47C8-8CD9-E7C193E313E3}" type="sibTrans" cxnId="{16EF1CF3-B838-486D-8184-F11E80B95428}">
      <dgm:prSet/>
      <dgm:spPr/>
      <dgm:t>
        <a:bodyPr/>
        <a:lstStyle/>
        <a:p>
          <a:endParaRPr lang="en-US"/>
        </a:p>
      </dgm:t>
    </dgm:pt>
    <dgm:pt modelId="{F01F37ED-423C-4EE9-8A95-C9FD77B58506}">
      <dgm:prSet/>
      <dgm:spPr/>
      <dgm:t>
        <a:bodyPr/>
        <a:lstStyle/>
        <a:p>
          <a:r>
            <a:rPr lang="en-US"/>
            <a:t>Refer</a:t>
          </a:r>
        </a:p>
      </dgm:t>
    </dgm:pt>
    <dgm:pt modelId="{7C3010FE-D2FB-46D9-83B6-37C379FDD468}" type="parTrans" cxnId="{EB735E20-4589-4B0E-A94E-33EF9D19C164}">
      <dgm:prSet/>
      <dgm:spPr/>
      <dgm:t>
        <a:bodyPr/>
        <a:lstStyle/>
        <a:p>
          <a:endParaRPr lang="en-US"/>
        </a:p>
      </dgm:t>
    </dgm:pt>
    <dgm:pt modelId="{3F9BB531-27CC-4B21-B8A9-6E04DBED4A52}" type="sibTrans" cxnId="{EB735E20-4589-4B0E-A94E-33EF9D19C164}">
      <dgm:prSet/>
      <dgm:spPr/>
      <dgm:t>
        <a:bodyPr/>
        <a:lstStyle/>
        <a:p>
          <a:endParaRPr lang="en-US"/>
        </a:p>
      </dgm:t>
    </dgm:pt>
    <dgm:pt modelId="{9320751D-B92F-458D-A739-8539E45779B2}">
      <dgm:prSet/>
      <dgm:spPr/>
      <dgm:t>
        <a:bodyPr/>
        <a:lstStyle/>
        <a:p>
          <a:r>
            <a:rPr lang="en-US" dirty="0"/>
            <a:t>Refer to relevant mental health services in your local area or to their GP</a:t>
          </a:r>
        </a:p>
      </dgm:t>
    </dgm:pt>
    <dgm:pt modelId="{13C9D413-C4E1-4EED-961C-706717167586}" type="parTrans" cxnId="{B34F3118-0665-44AD-9E6E-B65985A7224C}">
      <dgm:prSet/>
      <dgm:spPr/>
      <dgm:t>
        <a:bodyPr/>
        <a:lstStyle/>
        <a:p>
          <a:endParaRPr lang="en-US"/>
        </a:p>
      </dgm:t>
    </dgm:pt>
    <dgm:pt modelId="{FAD90FE1-08BA-4D95-B7AD-D7839B3AFE41}" type="sibTrans" cxnId="{B34F3118-0665-44AD-9E6E-B65985A7224C}">
      <dgm:prSet/>
      <dgm:spPr/>
      <dgm:t>
        <a:bodyPr/>
        <a:lstStyle/>
        <a:p>
          <a:endParaRPr lang="en-US"/>
        </a:p>
      </dgm:t>
    </dgm:pt>
    <dgm:pt modelId="{9A07D732-25BB-452A-ACF7-8AFE7BF55D0C}">
      <dgm:prSet/>
      <dgm:spPr/>
      <dgm:t>
        <a:bodyPr/>
        <a:lstStyle/>
        <a:p>
          <a:r>
            <a:rPr lang="en-US" dirty="0"/>
            <a:t>Safety and Empowerment</a:t>
          </a:r>
        </a:p>
      </dgm:t>
    </dgm:pt>
    <dgm:pt modelId="{74A357F0-6290-4BCA-ABC4-0984FB77BB14}" type="parTrans" cxnId="{14B1EB29-FBDC-40E5-B098-6EDD502CEE43}">
      <dgm:prSet/>
      <dgm:spPr/>
      <dgm:t>
        <a:bodyPr/>
        <a:lstStyle/>
        <a:p>
          <a:endParaRPr lang="en-US"/>
        </a:p>
      </dgm:t>
    </dgm:pt>
    <dgm:pt modelId="{8423508C-F505-4C36-A4D4-8736694E2FB5}" type="sibTrans" cxnId="{14B1EB29-FBDC-40E5-B098-6EDD502CEE43}">
      <dgm:prSet/>
      <dgm:spPr/>
      <dgm:t>
        <a:bodyPr/>
        <a:lstStyle/>
        <a:p>
          <a:endParaRPr lang="en-US"/>
        </a:p>
      </dgm:t>
    </dgm:pt>
    <dgm:pt modelId="{C16AAA8E-7423-4B96-8C4F-150E4BE0F8EB}">
      <dgm:prSet/>
      <dgm:spPr/>
      <dgm:t>
        <a:bodyPr/>
        <a:lstStyle/>
        <a:p>
          <a:r>
            <a:rPr lang="en-US" dirty="0"/>
            <a:t>Establish safety, trust and work from an empowerment perspective</a:t>
          </a:r>
        </a:p>
      </dgm:t>
    </dgm:pt>
    <dgm:pt modelId="{AED9DB4C-383E-4116-9810-C17716A0C973}" type="parTrans" cxnId="{6824EEB7-F303-4AA9-9789-A6B5205394E8}">
      <dgm:prSet/>
      <dgm:spPr/>
      <dgm:t>
        <a:bodyPr/>
        <a:lstStyle/>
        <a:p>
          <a:endParaRPr lang="en-US"/>
        </a:p>
      </dgm:t>
    </dgm:pt>
    <dgm:pt modelId="{AE8600A5-A9DC-4C2D-9519-85153642C27F}" type="sibTrans" cxnId="{6824EEB7-F303-4AA9-9789-A6B5205394E8}">
      <dgm:prSet/>
      <dgm:spPr/>
      <dgm:t>
        <a:bodyPr/>
        <a:lstStyle/>
        <a:p>
          <a:endParaRPr lang="en-US"/>
        </a:p>
      </dgm:t>
    </dgm:pt>
    <dgm:pt modelId="{8DF5DDA6-0954-A040-A20A-83183ED0B62B}" type="pres">
      <dgm:prSet presAssocID="{C1E100A1-AE9A-4AE6-BCD0-35C5D2413394}" presName="Name0" presStyleCnt="0">
        <dgm:presLayoutVars>
          <dgm:dir/>
          <dgm:animLvl val="lvl"/>
          <dgm:resizeHandles val="exact"/>
        </dgm:presLayoutVars>
      </dgm:prSet>
      <dgm:spPr/>
    </dgm:pt>
    <dgm:pt modelId="{A7CA09F3-76A7-AF41-86C1-8BA182C7D3F9}" type="pres">
      <dgm:prSet presAssocID="{D14A13B0-9BB6-4CFC-9B52-C908595DF293}" presName="linNode" presStyleCnt="0"/>
      <dgm:spPr/>
    </dgm:pt>
    <dgm:pt modelId="{1291AA86-4F15-4C43-B5A1-290D33552FF0}" type="pres">
      <dgm:prSet presAssocID="{D14A13B0-9BB6-4CFC-9B52-C908595DF293}" presName="parentText" presStyleLbl="solidFgAcc1" presStyleIdx="0" presStyleCnt="4">
        <dgm:presLayoutVars>
          <dgm:chMax val="1"/>
          <dgm:bulletEnabled/>
        </dgm:presLayoutVars>
      </dgm:prSet>
      <dgm:spPr/>
    </dgm:pt>
    <dgm:pt modelId="{9432AB04-D1CD-0648-9169-82CFC30925C0}" type="pres">
      <dgm:prSet presAssocID="{D14A13B0-9BB6-4CFC-9B52-C908595DF293}" presName="descendantText" presStyleLbl="alignNode1" presStyleIdx="0" presStyleCnt="4">
        <dgm:presLayoutVars>
          <dgm:bulletEnabled/>
        </dgm:presLayoutVars>
      </dgm:prSet>
      <dgm:spPr/>
    </dgm:pt>
    <dgm:pt modelId="{9CCAAFD0-502C-3A46-9F35-8AEA66F522B3}" type="pres">
      <dgm:prSet presAssocID="{53443E04-A0DA-4E0A-BE2B-E5BBC088CE98}" presName="sp" presStyleCnt="0"/>
      <dgm:spPr/>
    </dgm:pt>
    <dgm:pt modelId="{2FF22A20-A990-8E4A-AB69-EE40D228B5EA}" type="pres">
      <dgm:prSet presAssocID="{E0F03B2D-CE3F-462A-BCAB-CF61B0C59AB7}" presName="linNode" presStyleCnt="0"/>
      <dgm:spPr/>
    </dgm:pt>
    <dgm:pt modelId="{60B9F5C9-1AF3-F342-B14D-8606BE96F930}" type="pres">
      <dgm:prSet presAssocID="{E0F03B2D-CE3F-462A-BCAB-CF61B0C59AB7}" presName="parentText" presStyleLbl="solidFgAcc1" presStyleIdx="1" presStyleCnt="4">
        <dgm:presLayoutVars>
          <dgm:chMax val="1"/>
          <dgm:bulletEnabled/>
        </dgm:presLayoutVars>
      </dgm:prSet>
      <dgm:spPr/>
    </dgm:pt>
    <dgm:pt modelId="{C8D797DA-0272-9A41-BE46-5388026A167D}" type="pres">
      <dgm:prSet presAssocID="{E0F03B2D-CE3F-462A-BCAB-CF61B0C59AB7}" presName="descendantText" presStyleLbl="alignNode1" presStyleIdx="1" presStyleCnt="4">
        <dgm:presLayoutVars>
          <dgm:bulletEnabled/>
        </dgm:presLayoutVars>
      </dgm:prSet>
      <dgm:spPr/>
    </dgm:pt>
    <dgm:pt modelId="{42EFA198-C07D-BD4E-B7C1-163FA30D9B8E}" type="pres">
      <dgm:prSet presAssocID="{E83060DF-95D4-4E10-B7BC-A52DB4EA406C}" presName="sp" presStyleCnt="0"/>
      <dgm:spPr/>
    </dgm:pt>
    <dgm:pt modelId="{EBAF671A-6931-7944-9B62-842C8CCD4A6A}" type="pres">
      <dgm:prSet presAssocID="{F01F37ED-423C-4EE9-8A95-C9FD77B58506}" presName="linNode" presStyleCnt="0"/>
      <dgm:spPr/>
    </dgm:pt>
    <dgm:pt modelId="{7D109DB2-1B45-924D-80AF-B4FCF1C983D8}" type="pres">
      <dgm:prSet presAssocID="{F01F37ED-423C-4EE9-8A95-C9FD77B58506}" presName="parentText" presStyleLbl="solidFgAcc1" presStyleIdx="2" presStyleCnt="4">
        <dgm:presLayoutVars>
          <dgm:chMax val="1"/>
          <dgm:bulletEnabled/>
        </dgm:presLayoutVars>
      </dgm:prSet>
      <dgm:spPr/>
    </dgm:pt>
    <dgm:pt modelId="{80BEA50A-1735-A34D-B03A-52494A4DFA35}" type="pres">
      <dgm:prSet presAssocID="{F01F37ED-423C-4EE9-8A95-C9FD77B58506}" presName="descendantText" presStyleLbl="alignNode1" presStyleIdx="2" presStyleCnt="4">
        <dgm:presLayoutVars>
          <dgm:bulletEnabled/>
        </dgm:presLayoutVars>
      </dgm:prSet>
      <dgm:spPr/>
    </dgm:pt>
    <dgm:pt modelId="{2A431B69-79D8-4C43-8190-5207B7D3B0B2}" type="pres">
      <dgm:prSet presAssocID="{3F9BB531-27CC-4B21-B8A9-6E04DBED4A52}" presName="sp" presStyleCnt="0"/>
      <dgm:spPr/>
    </dgm:pt>
    <dgm:pt modelId="{570021CC-2A59-F24F-B95A-4A37A3EC102C}" type="pres">
      <dgm:prSet presAssocID="{9A07D732-25BB-452A-ACF7-8AFE7BF55D0C}" presName="linNode" presStyleCnt="0"/>
      <dgm:spPr/>
    </dgm:pt>
    <dgm:pt modelId="{1957F6E7-7508-ED46-937C-979321ABFAC6}" type="pres">
      <dgm:prSet presAssocID="{9A07D732-25BB-452A-ACF7-8AFE7BF55D0C}" presName="parentText" presStyleLbl="solidFgAcc1" presStyleIdx="3" presStyleCnt="4">
        <dgm:presLayoutVars>
          <dgm:chMax val="1"/>
          <dgm:bulletEnabled/>
        </dgm:presLayoutVars>
      </dgm:prSet>
      <dgm:spPr/>
    </dgm:pt>
    <dgm:pt modelId="{827A82B9-C99E-914C-A4F8-61FF7E121392}" type="pres">
      <dgm:prSet presAssocID="{9A07D732-25BB-452A-ACF7-8AFE7BF55D0C}" presName="descendantText" presStyleLbl="alignNode1" presStyleIdx="3" presStyleCnt="4">
        <dgm:presLayoutVars>
          <dgm:bulletEnabled/>
        </dgm:presLayoutVars>
      </dgm:prSet>
      <dgm:spPr/>
    </dgm:pt>
  </dgm:ptLst>
  <dgm:cxnLst>
    <dgm:cxn modelId="{D189A20B-A543-5E42-93BC-564BBB53A0AD}" type="presOf" srcId="{9A07D732-25BB-452A-ACF7-8AFE7BF55D0C}" destId="{1957F6E7-7508-ED46-937C-979321ABFAC6}" srcOrd="0" destOrd="0" presId="urn:microsoft.com/office/officeart/2016/7/layout/VerticalHollowActionList"/>
    <dgm:cxn modelId="{69D8110C-6DBD-8C43-8608-B134131F7E0E}" type="presOf" srcId="{61B52FD0-8F8D-4A6F-80C9-9E25DB17BAEE}" destId="{9432AB04-D1CD-0648-9169-82CFC30925C0}" srcOrd="0" destOrd="0" presId="urn:microsoft.com/office/officeart/2016/7/layout/VerticalHollowActionList"/>
    <dgm:cxn modelId="{EC22D514-9D2F-FF4F-B610-BCF8EAAC2162}" type="presOf" srcId="{C1E100A1-AE9A-4AE6-BCD0-35C5D2413394}" destId="{8DF5DDA6-0954-A040-A20A-83183ED0B62B}" srcOrd="0" destOrd="0" presId="urn:microsoft.com/office/officeart/2016/7/layout/VerticalHollowActionList"/>
    <dgm:cxn modelId="{B34F3118-0665-44AD-9E6E-B65985A7224C}" srcId="{F01F37ED-423C-4EE9-8A95-C9FD77B58506}" destId="{9320751D-B92F-458D-A739-8539E45779B2}" srcOrd="0" destOrd="0" parTransId="{13C9D413-C4E1-4EED-961C-706717167586}" sibTransId="{FAD90FE1-08BA-4D95-B7AD-D7839B3AFE41}"/>
    <dgm:cxn modelId="{BE4CA018-6535-B947-A1F0-E2FC7168EA2D}" type="presOf" srcId="{9320751D-B92F-458D-A739-8539E45779B2}" destId="{80BEA50A-1735-A34D-B03A-52494A4DFA35}" srcOrd="0" destOrd="0" presId="urn:microsoft.com/office/officeart/2016/7/layout/VerticalHollowActionList"/>
    <dgm:cxn modelId="{EB735E20-4589-4B0E-A94E-33EF9D19C164}" srcId="{C1E100A1-AE9A-4AE6-BCD0-35C5D2413394}" destId="{F01F37ED-423C-4EE9-8A95-C9FD77B58506}" srcOrd="2" destOrd="0" parTransId="{7C3010FE-D2FB-46D9-83B6-37C379FDD468}" sibTransId="{3F9BB531-27CC-4B21-B8A9-6E04DBED4A52}"/>
    <dgm:cxn modelId="{DAAB8924-69CD-4963-B0DB-A840D0320195}" srcId="{D14A13B0-9BB6-4CFC-9B52-C908595DF293}" destId="{61B52FD0-8F8D-4A6F-80C9-9E25DB17BAEE}" srcOrd="0" destOrd="0" parTransId="{171F12EF-1898-41DC-AC02-3E58C7D60FDE}" sibTransId="{9109230D-983C-4E21-9778-AE38CD8E92BF}"/>
    <dgm:cxn modelId="{14B1EB29-FBDC-40E5-B098-6EDD502CEE43}" srcId="{C1E100A1-AE9A-4AE6-BCD0-35C5D2413394}" destId="{9A07D732-25BB-452A-ACF7-8AFE7BF55D0C}" srcOrd="3" destOrd="0" parTransId="{74A357F0-6290-4BCA-ABC4-0984FB77BB14}" sibTransId="{8423508C-F505-4C36-A4D4-8736694E2FB5}"/>
    <dgm:cxn modelId="{AFD3C56F-A2C8-4B46-9611-E354D8007D49}" type="presOf" srcId="{E0F03B2D-CE3F-462A-BCAB-CF61B0C59AB7}" destId="{60B9F5C9-1AF3-F342-B14D-8606BE96F930}" srcOrd="0" destOrd="0" presId="urn:microsoft.com/office/officeart/2016/7/layout/VerticalHollowActionList"/>
    <dgm:cxn modelId="{BD897059-EF77-41EF-B131-7088D8B4CD11}" srcId="{C1E100A1-AE9A-4AE6-BCD0-35C5D2413394}" destId="{E0F03B2D-CE3F-462A-BCAB-CF61B0C59AB7}" srcOrd="1" destOrd="0" parTransId="{249F39A2-930E-491D-8A9D-468EBDC8CEA1}" sibTransId="{E83060DF-95D4-4E10-B7BC-A52DB4EA406C}"/>
    <dgm:cxn modelId="{145A5AAA-14E6-294D-A7DC-7F070788A1AF}" type="presOf" srcId="{D14A13B0-9BB6-4CFC-9B52-C908595DF293}" destId="{1291AA86-4F15-4C43-B5A1-290D33552FF0}" srcOrd="0" destOrd="0" presId="urn:microsoft.com/office/officeart/2016/7/layout/VerticalHollowActionList"/>
    <dgm:cxn modelId="{9477DEAB-6DA7-4898-AF05-2C588663681B}" srcId="{C1E100A1-AE9A-4AE6-BCD0-35C5D2413394}" destId="{D14A13B0-9BB6-4CFC-9B52-C908595DF293}" srcOrd="0" destOrd="0" parTransId="{96A8BB37-A788-47A7-82E6-E8AA2D7B93B5}" sibTransId="{53443E04-A0DA-4E0A-BE2B-E5BBC088CE98}"/>
    <dgm:cxn modelId="{6824EEB7-F303-4AA9-9789-A6B5205394E8}" srcId="{9A07D732-25BB-452A-ACF7-8AFE7BF55D0C}" destId="{C16AAA8E-7423-4B96-8C4F-150E4BE0F8EB}" srcOrd="0" destOrd="0" parTransId="{AED9DB4C-383E-4116-9810-C17716A0C973}" sibTransId="{AE8600A5-A9DC-4C2D-9519-85153642C27F}"/>
    <dgm:cxn modelId="{5F3401BB-2F82-1848-9034-E867A173A068}" type="presOf" srcId="{C16AAA8E-7423-4B96-8C4F-150E4BE0F8EB}" destId="{827A82B9-C99E-914C-A4F8-61FF7E121392}" srcOrd="0" destOrd="0" presId="urn:microsoft.com/office/officeart/2016/7/layout/VerticalHollowActionList"/>
    <dgm:cxn modelId="{44373EE5-9818-0849-990D-A22C10D7D295}" type="presOf" srcId="{1F02C000-3D24-400C-829F-90B67344C6C6}" destId="{C8D797DA-0272-9A41-BE46-5388026A167D}" srcOrd="0" destOrd="0" presId="urn:microsoft.com/office/officeart/2016/7/layout/VerticalHollowActionList"/>
    <dgm:cxn modelId="{16EF1CF3-B838-486D-8184-F11E80B95428}" srcId="{E0F03B2D-CE3F-462A-BCAB-CF61B0C59AB7}" destId="{1F02C000-3D24-400C-829F-90B67344C6C6}" srcOrd="0" destOrd="0" parTransId="{5D7461D0-DCD5-43A7-BBF2-B8756E584979}" sibTransId="{42F90115-6692-47C8-8CD9-E7C193E313E3}"/>
    <dgm:cxn modelId="{6FB7E9F7-C709-7648-9A2B-25D46A80A04E}" type="presOf" srcId="{F01F37ED-423C-4EE9-8A95-C9FD77B58506}" destId="{7D109DB2-1B45-924D-80AF-B4FCF1C983D8}" srcOrd="0" destOrd="0" presId="urn:microsoft.com/office/officeart/2016/7/layout/VerticalHollowActionList"/>
    <dgm:cxn modelId="{0D9FD594-D855-A24A-82E2-270F0FC4E65A}" type="presParOf" srcId="{8DF5DDA6-0954-A040-A20A-83183ED0B62B}" destId="{A7CA09F3-76A7-AF41-86C1-8BA182C7D3F9}" srcOrd="0" destOrd="0" presId="urn:microsoft.com/office/officeart/2016/7/layout/VerticalHollowActionList"/>
    <dgm:cxn modelId="{C8A7358C-2E8E-0046-A8D0-874A9AA26790}" type="presParOf" srcId="{A7CA09F3-76A7-AF41-86C1-8BA182C7D3F9}" destId="{1291AA86-4F15-4C43-B5A1-290D33552FF0}" srcOrd="0" destOrd="0" presId="urn:microsoft.com/office/officeart/2016/7/layout/VerticalHollowActionList"/>
    <dgm:cxn modelId="{F6BE27BE-7F5E-5A45-9B21-4B572BC00163}" type="presParOf" srcId="{A7CA09F3-76A7-AF41-86C1-8BA182C7D3F9}" destId="{9432AB04-D1CD-0648-9169-82CFC30925C0}" srcOrd="1" destOrd="0" presId="urn:microsoft.com/office/officeart/2016/7/layout/VerticalHollowActionList"/>
    <dgm:cxn modelId="{691F1EA5-3077-D142-88DD-F6224CC5E02B}" type="presParOf" srcId="{8DF5DDA6-0954-A040-A20A-83183ED0B62B}" destId="{9CCAAFD0-502C-3A46-9F35-8AEA66F522B3}" srcOrd="1" destOrd="0" presId="urn:microsoft.com/office/officeart/2016/7/layout/VerticalHollowActionList"/>
    <dgm:cxn modelId="{A4292698-4311-474D-ABA2-4FEA3D1A8D6A}" type="presParOf" srcId="{8DF5DDA6-0954-A040-A20A-83183ED0B62B}" destId="{2FF22A20-A990-8E4A-AB69-EE40D228B5EA}" srcOrd="2" destOrd="0" presId="urn:microsoft.com/office/officeart/2016/7/layout/VerticalHollowActionList"/>
    <dgm:cxn modelId="{3FCB267A-3EFD-ED42-A8F5-E86D4122047E}" type="presParOf" srcId="{2FF22A20-A990-8E4A-AB69-EE40D228B5EA}" destId="{60B9F5C9-1AF3-F342-B14D-8606BE96F930}" srcOrd="0" destOrd="0" presId="urn:microsoft.com/office/officeart/2016/7/layout/VerticalHollowActionList"/>
    <dgm:cxn modelId="{0E4ABBB6-9FB3-6948-8EB0-82CFA9120A5C}" type="presParOf" srcId="{2FF22A20-A990-8E4A-AB69-EE40D228B5EA}" destId="{C8D797DA-0272-9A41-BE46-5388026A167D}" srcOrd="1" destOrd="0" presId="urn:microsoft.com/office/officeart/2016/7/layout/VerticalHollowActionList"/>
    <dgm:cxn modelId="{6B664564-1333-FD4B-9B38-7316610F0651}" type="presParOf" srcId="{8DF5DDA6-0954-A040-A20A-83183ED0B62B}" destId="{42EFA198-C07D-BD4E-B7C1-163FA30D9B8E}" srcOrd="3" destOrd="0" presId="urn:microsoft.com/office/officeart/2016/7/layout/VerticalHollowActionList"/>
    <dgm:cxn modelId="{00E36346-4E8D-9F41-842A-5F37E7DAB7BB}" type="presParOf" srcId="{8DF5DDA6-0954-A040-A20A-83183ED0B62B}" destId="{EBAF671A-6931-7944-9B62-842C8CCD4A6A}" srcOrd="4" destOrd="0" presId="urn:microsoft.com/office/officeart/2016/7/layout/VerticalHollowActionList"/>
    <dgm:cxn modelId="{4FC28945-B84C-6E46-9A64-0B0717167A2B}" type="presParOf" srcId="{EBAF671A-6931-7944-9B62-842C8CCD4A6A}" destId="{7D109DB2-1B45-924D-80AF-B4FCF1C983D8}" srcOrd="0" destOrd="0" presId="urn:microsoft.com/office/officeart/2016/7/layout/VerticalHollowActionList"/>
    <dgm:cxn modelId="{B00F041F-FB27-574B-A7FC-33546C7EB3EE}" type="presParOf" srcId="{EBAF671A-6931-7944-9B62-842C8CCD4A6A}" destId="{80BEA50A-1735-A34D-B03A-52494A4DFA35}" srcOrd="1" destOrd="0" presId="urn:microsoft.com/office/officeart/2016/7/layout/VerticalHollowActionList"/>
    <dgm:cxn modelId="{5FB22EE9-F78F-F54D-9841-D6BCB6DEDC66}" type="presParOf" srcId="{8DF5DDA6-0954-A040-A20A-83183ED0B62B}" destId="{2A431B69-79D8-4C43-8190-5207B7D3B0B2}" srcOrd="5" destOrd="0" presId="urn:microsoft.com/office/officeart/2016/7/layout/VerticalHollowActionList"/>
    <dgm:cxn modelId="{F9F17A30-074B-5844-9956-113EC6762D91}" type="presParOf" srcId="{8DF5DDA6-0954-A040-A20A-83183ED0B62B}" destId="{570021CC-2A59-F24F-B95A-4A37A3EC102C}" srcOrd="6" destOrd="0" presId="urn:microsoft.com/office/officeart/2016/7/layout/VerticalHollowActionList"/>
    <dgm:cxn modelId="{F1F3100F-6D3A-184C-88D8-73BE4798B36E}" type="presParOf" srcId="{570021CC-2A59-F24F-B95A-4A37A3EC102C}" destId="{1957F6E7-7508-ED46-937C-979321ABFAC6}" srcOrd="0" destOrd="0" presId="urn:microsoft.com/office/officeart/2016/7/layout/VerticalHollowActionList"/>
    <dgm:cxn modelId="{3D277B25-5FE6-9342-AD52-C72CBEDE0A3D}" type="presParOf" srcId="{570021CC-2A59-F24F-B95A-4A37A3EC102C}" destId="{827A82B9-C99E-914C-A4F8-61FF7E12139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F80D2-FB6C-47D7-8328-35C8F95381C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CE2352-29CB-4D2B-9B7B-6A1D71C90175}">
      <dgm:prSet/>
      <dgm:spPr/>
      <dgm:t>
        <a:bodyPr/>
        <a:lstStyle/>
        <a:p>
          <a:r>
            <a:rPr lang="en-US"/>
            <a:t>Feeling overwhelmed, exhausted, isolated, low</a:t>
          </a:r>
        </a:p>
      </dgm:t>
    </dgm:pt>
    <dgm:pt modelId="{CE0C3062-BBAB-4247-A855-7D3FFF7CE6AC}" type="parTrans" cxnId="{0EF569C3-4735-4DCF-994C-4854771C1744}">
      <dgm:prSet/>
      <dgm:spPr/>
      <dgm:t>
        <a:bodyPr/>
        <a:lstStyle/>
        <a:p>
          <a:endParaRPr lang="en-US"/>
        </a:p>
      </dgm:t>
    </dgm:pt>
    <dgm:pt modelId="{137BB32D-687B-4580-B157-BFFB3B4A8CFC}" type="sibTrans" cxnId="{0EF569C3-4735-4DCF-994C-4854771C1744}">
      <dgm:prSet/>
      <dgm:spPr/>
      <dgm:t>
        <a:bodyPr/>
        <a:lstStyle/>
        <a:p>
          <a:endParaRPr lang="en-US"/>
        </a:p>
      </dgm:t>
    </dgm:pt>
    <dgm:pt modelId="{A88531F4-AA4D-4901-A1B2-DDFC3A501DF4}">
      <dgm:prSet/>
      <dgm:spPr/>
      <dgm:t>
        <a:bodyPr/>
        <a:lstStyle/>
        <a:p>
          <a:r>
            <a:rPr lang="en-US"/>
            <a:t>Feeling disillusioned, despairing and hopeless</a:t>
          </a:r>
        </a:p>
      </dgm:t>
    </dgm:pt>
    <dgm:pt modelId="{BAF79743-B213-4A71-870B-9F24BDC8B12F}" type="parTrans" cxnId="{A00D44C8-DF63-49A8-BE59-ED810957A665}">
      <dgm:prSet/>
      <dgm:spPr/>
      <dgm:t>
        <a:bodyPr/>
        <a:lstStyle/>
        <a:p>
          <a:endParaRPr lang="en-US"/>
        </a:p>
      </dgm:t>
    </dgm:pt>
    <dgm:pt modelId="{1D47F60D-165D-456F-AE9D-2C2AC8E4467C}" type="sibTrans" cxnId="{A00D44C8-DF63-49A8-BE59-ED810957A665}">
      <dgm:prSet/>
      <dgm:spPr/>
      <dgm:t>
        <a:bodyPr/>
        <a:lstStyle/>
        <a:p>
          <a:endParaRPr lang="en-US"/>
        </a:p>
      </dgm:t>
    </dgm:pt>
    <dgm:pt modelId="{F474030B-B56B-4B1D-A667-29B731676A65}">
      <dgm:prSet/>
      <dgm:spPr/>
      <dgm:t>
        <a:bodyPr/>
        <a:lstStyle/>
        <a:p>
          <a:r>
            <a:rPr lang="en-US"/>
            <a:t>Disconnection from loved ones/social withdrawal</a:t>
          </a:r>
        </a:p>
      </dgm:t>
    </dgm:pt>
    <dgm:pt modelId="{BDD4B040-3622-4F51-9A6A-142D354A5E39}" type="parTrans" cxnId="{E4D87D06-666B-4C0C-A374-C9B30BCE4F14}">
      <dgm:prSet/>
      <dgm:spPr/>
      <dgm:t>
        <a:bodyPr/>
        <a:lstStyle/>
        <a:p>
          <a:endParaRPr lang="en-US"/>
        </a:p>
      </dgm:t>
    </dgm:pt>
    <dgm:pt modelId="{444B078D-AEED-4900-BE2E-23349F0EEF8C}" type="sibTrans" cxnId="{E4D87D06-666B-4C0C-A374-C9B30BCE4F14}">
      <dgm:prSet/>
      <dgm:spPr/>
      <dgm:t>
        <a:bodyPr/>
        <a:lstStyle/>
        <a:p>
          <a:endParaRPr lang="en-US"/>
        </a:p>
      </dgm:t>
    </dgm:pt>
    <dgm:pt modelId="{6507717F-D884-41F8-938D-DF055F900BFE}">
      <dgm:prSet/>
      <dgm:spPr/>
      <dgm:t>
        <a:bodyPr/>
        <a:lstStyle/>
        <a:p>
          <a:r>
            <a:rPr lang="en-US"/>
            <a:t>Difficulty concentrating</a:t>
          </a:r>
        </a:p>
      </dgm:t>
    </dgm:pt>
    <dgm:pt modelId="{0C122715-1A29-4748-AA53-2775DFF60019}" type="parTrans" cxnId="{7D8F6D88-6329-4C53-8E51-C8E503D99FF4}">
      <dgm:prSet/>
      <dgm:spPr/>
      <dgm:t>
        <a:bodyPr/>
        <a:lstStyle/>
        <a:p>
          <a:endParaRPr lang="en-US"/>
        </a:p>
      </dgm:t>
    </dgm:pt>
    <dgm:pt modelId="{7BBF6464-073A-4921-A81B-0624A5D7224A}" type="sibTrans" cxnId="{7D8F6D88-6329-4C53-8E51-C8E503D99FF4}">
      <dgm:prSet/>
      <dgm:spPr/>
      <dgm:t>
        <a:bodyPr/>
        <a:lstStyle/>
        <a:p>
          <a:endParaRPr lang="en-US"/>
        </a:p>
      </dgm:t>
    </dgm:pt>
    <dgm:pt modelId="{92E4B15B-6F48-4053-9B6D-BE95FDD6CA1F}">
      <dgm:prSet/>
      <dgm:spPr/>
      <dgm:t>
        <a:bodyPr/>
        <a:lstStyle/>
        <a:p>
          <a:r>
            <a:rPr lang="en-US"/>
            <a:t>Fight or flight response/heightened arousal</a:t>
          </a:r>
        </a:p>
      </dgm:t>
    </dgm:pt>
    <dgm:pt modelId="{DC85F686-160F-4579-B1A9-A0CD6C37ECE0}" type="parTrans" cxnId="{76502211-E604-4242-B47E-69A774C3A4AF}">
      <dgm:prSet/>
      <dgm:spPr/>
      <dgm:t>
        <a:bodyPr/>
        <a:lstStyle/>
        <a:p>
          <a:endParaRPr lang="en-US"/>
        </a:p>
      </dgm:t>
    </dgm:pt>
    <dgm:pt modelId="{1949F10A-0C86-4C67-A629-A57C61B3F414}" type="sibTrans" cxnId="{76502211-E604-4242-B47E-69A774C3A4AF}">
      <dgm:prSet/>
      <dgm:spPr/>
      <dgm:t>
        <a:bodyPr/>
        <a:lstStyle/>
        <a:p>
          <a:endParaRPr lang="en-US"/>
        </a:p>
      </dgm:t>
    </dgm:pt>
    <dgm:pt modelId="{1F900C07-5516-401F-B3B9-76CE74CF7D1B}">
      <dgm:prSet/>
      <dgm:spPr/>
      <dgm:t>
        <a:bodyPr/>
        <a:lstStyle/>
        <a:p>
          <a:r>
            <a:rPr lang="en-US"/>
            <a:t>Feelings of anger, sadness, rage</a:t>
          </a:r>
        </a:p>
      </dgm:t>
    </dgm:pt>
    <dgm:pt modelId="{8770F1AF-5870-49D1-B6FA-1FE6D585A120}" type="parTrans" cxnId="{293E1EB6-0775-45DA-B1AF-63B04AE5F8D0}">
      <dgm:prSet/>
      <dgm:spPr/>
      <dgm:t>
        <a:bodyPr/>
        <a:lstStyle/>
        <a:p>
          <a:endParaRPr lang="en-US"/>
        </a:p>
      </dgm:t>
    </dgm:pt>
    <dgm:pt modelId="{BA449610-7305-47AB-8F2C-CDF5C083E6E8}" type="sibTrans" cxnId="{293E1EB6-0775-45DA-B1AF-63B04AE5F8D0}">
      <dgm:prSet/>
      <dgm:spPr/>
      <dgm:t>
        <a:bodyPr/>
        <a:lstStyle/>
        <a:p>
          <a:endParaRPr lang="en-US"/>
        </a:p>
      </dgm:t>
    </dgm:pt>
    <dgm:pt modelId="{8732F33A-2CEE-4FC2-80B4-4FA21158D8EC}">
      <dgm:prSet/>
      <dgm:spPr/>
      <dgm:t>
        <a:bodyPr/>
        <a:lstStyle/>
        <a:p>
          <a:r>
            <a:rPr lang="en-US"/>
            <a:t>Bystander guilt</a:t>
          </a:r>
        </a:p>
      </dgm:t>
    </dgm:pt>
    <dgm:pt modelId="{1EA1FC86-B995-48F2-9615-BE9F7EA1022E}" type="parTrans" cxnId="{09D38BB0-9A55-4A48-92E3-1023B181120E}">
      <dgm:prSet/>
      <dgm:spPr/>
      <dgm:t>
        <a:bodyPr/>
        <a:lstStyle/>
        <a:p>
          <a:endParaRPr lang="en-US"/>
        </a:p>
      </dgm:t>
    </dgm:pt>
    <dgm:pt modelId="{0C686CE8-AA76-4F5B-9867-7AC96652BE9B}" type="sibTrans" cxnId="{09D38BB0-9A55-4A48-92E3-1023B181120E}">
      <dgm:prSet/>
      <dgm:spPr/>
      <dgm:t>
        <a:bodyPr/>
        <a:lstStyle/>
        <a:p>
          <a:endParaRPr lang="en-US"/>
        </a:p>
      </dgm:t>
    </dgm:pt>
    <dgm:pt modelId="{67D52B17-E328-4361-8912-FC4AC06C7992}">
      <dgm:prSet/>
      <dgm:spPr/>
      <dgm:t>
        <a:bodyPr/>
        <a:lstStyle/>
        <a:p>
          <a:r>
            <a:rPr lang="en-US"/>
            <a:t>Questions of competence/self-worth</a:t>
          </a:r>
        </a:p>
      </dgm:t>
    </dgm:pt>
    <dgm:pt modelId="{C1598746-00D5-49B4-9D8D-981524DFE347}" type="parTrans" cxnId="{1B69E648-86DD-475B-A0C5-33A462065350}">
      <dgm:prSet/>
      <dgm:spPr/>
      <dgm:t>
        <a:bodyPr/>
        <a:lstStyle/>
        <a:p>
          <a:endParaRPr lang="en-US"/>
        </a:p>
      </dgm:t>
    </dgm:pt>
    <dgm:pt modelId="{24DFE8BE-04D6-4E12-8431-1A7C5C468822}" type="sibTrans" cxnId="{1B69E648-86DD-475B-A0C5-33A462065350}">
      <dgm:prSet/>
      <dgm:spPr/>
      <dgm:t>
        <a:bodyPr/>
        <a:lstStyle/>
        <a:p>
          <a:endParaRPr lang="en-US"/>
        </a:p>
      </dgm:t>
    </dgm:pt>
    <dgm:pt modelId="{2E2628C8-149E-4581-822C-A9F1AE198D94}">
      <dgm:prSet/>
      <dgm:spPr/>
      <dgm:t>
        <a:bodyPr/>
        <a:lstStyle/>
        <a:p>
          <a:r>
            <a:rPr lang="en-US"/>
            <a:t>Increased sensitivity to violence</a:t>
          </a:r>
        </a:p>
      </dgm:t>
    </dgm:pt>
    <dgm:pt modelId="{E406CCD5-7DEC-4488-A19F-D1793B2BA36C}" type="parTrans" cxnId="{83D4B846-55E6-4EEA-8329-02DC20BA7D85}">
      <dgm:prSet/>
      <dgm:spPr/>
      <dgm:t>
        <a:bodyPr/>
        <a:lstStyle/>
        <a:p>
          <a:endParaRPr lang="en-US"/>
        </a:p>
      </dgm:t>
    </dgm:pt>
    <dgm:pt modelId="{1538BED6-7688-4519-B104-259AFFA2124F}" type="sibTrans" cxnId="{83D4B846-55E6-4EEA-8329-02DC20BA7D85}">
      <dgm:prSet/>
      <dgm:spPr/>
      <dgm:t>
        <a:bodyPr/>
        <a:lstStyle/>
        <a:p>
          <a:endParaRPr lang="en-US"/>
        </a:p>
      </dgm:t>
    </dgm:pt>
    <dgm:pt modelId="{4A0D4AB1-98B8-4713-BFD9-FECE47E7AEC4}">
      <dgm:prSet/>
      <dgm:spPr/>
      <dgm:t>
        <a:bodyPr/>
        <a:lstStyle/>
        <a:p>
          <a:r>
            <a:rPr lang="en-US"/>
            <a:t>Changes in world view / spirituality</a:t>
          </a:r>
        </a:p>
      </dgm:t>
    </dgm:pt>
    <dgm:pt modelId="{9C6A8716-77AC-49A0-935A-4CC004272E5A}" type="parTrans" cxnId="{A0CAE362-03E1-407E-9B4D-FB6A39BCA3F7}">
      <dgm:prSet/>
      <dgm:spPr/>
      <dgm:t>
        <a:bodyPr/>
        <a:lstStyle/>
        <a:p>
          <a:endParaRPr lang="en-US"/>
        </a:p>
      </dgm:t>
    </dgm:pt>
    <dgm:pt modelId="{248680F0-7110-45AD-B8AF-92EDF05C151F}" type="sibTrans" cxnId="{A0CAE362-03E1-407E-9B4D-FB6A39BCA3F7}">
      <dgm:prSet/>
      <dgm:spPr/>
      <dgm:t>
        <a:bodyPr/>
        <a:lstStyle/>
        <a:p>
          <a:endParaRPr lang="en-US"/>
        </a:p>
      </dgm:t>
    </dgm:pt>
    <dgm:pt modelId="{D8F4B3EA-FA58-7F4D-BBCD-64553E7C809E}" type="pres">
      <dgm:prSet presAssocID="{988F80D2-FB6C-47D7-8328-35C8F95381C0}" presName="linear" presStyleCnt="0">
        <dgm:presLayoutVars>
          <dgm:animLvl val="lvl"/>
          <dgm:resizeHandles val="exact"/>
        </dgm:presLayoutVars>
      </dgm:prSet>
      <dgm:spPr/>
    </dgm:pt>
    <dgm:pt modelId="{1B0C5099-958E-6B47-80A8-EA4212D08A9D}" type="pres">
      <dgm:prSet presAssocID="{03CE2352-29CB-4D2B-9B7B-6A1D71C90175}" presName="parentText" presStyleLbl="node1" presStyleIdx="0" presStyleCnt="10">
        <dgm:presLayoutVars>
          <dgm:chMax val="0"/>
          <dgm:bulletEnabled val="1"/>
        </dgm:presLayoutVars>
      </dgm:prSet>
      <dgm:spPr/>
    </dgm:pt>
    <dgm:pt modelId="{57BEF1BD-CDCA-234E-9A05-8B480F76FC38}" type="pres">
      <dgm:prSet presAssocID="{137BB32D-687B-4580-B157-BFFB3B4A8CFC}" presName="spacer" presStyleCnt="0"/>
      <dgm:spPr/>
    </dgm:pt>
    <dgm:pt modelId="{42373F02-C985-D44D-BF29-0B691D7E6256}" type="pres">
      <dgm:prSet presAssocID="{A88531F4-AA4D-4901-A1B2-DDFC3A501DF4}" presName="parentText" presStyleLbl="node1" presStyleIdx="1" presStyleCnt="10">
        <dgm:presLayoutVars>
          <dgm:chMax val="0"/>
          <dgm:bulletEnabled val="1"/>
        </dgm:presLayoutVars>
      </dgm:prSet>
      <dgm:spPr/>
    </dgm:pt>
    <dgm:pt modelId="{98936EF8-49E9-C94F-8B22-1B5582D34EB1}" type="pres">
      <dgm:prSet presAssocID="{1D47F60D-165D-456F-AE9D-2C2AC8E4467C}" presName="spacer" presStyleCnt="0"/>
      <dgm:spPr/>
    </dgm:pt>
    <dgm:pt modelId="{040016D5-2245-3A46-BCA3-62EC013943E0}" type="pres">
      <dgm:prSet presAssocID="{F474030B-B56B-4B1D-A667-29B731676A65}" presName="parentText" presStyleLbl="node1" presStyleIdx="2" presStyleCnt="10">
        <dgm:presLayoutVars>
          <dgm:chMax val="0"/>
          <dgm:bulletEnabled val="1"/>
        </dgm:presLayoutVars>
      </dgm:prSet>
      <dgm:spPr/>
    </dgm:pt>
    <dgm:pt modelId="{30A3B465-2139-124D-874F-EDE9A3D14927}" type="pres">
      <dgm:prSet presAssocID="{444B078D-AEED-4900-BE2E-23349F0EEF8C}" presName="spacer" presStyleCnt="0"/>
      <dgm:spPr/>
    </dgm:pt>
    <dgm:pt modelId="{50BC4B15-30C7-984C-8491-08FC51D4A890}" type="pres">
      <dgm:prSet presAssocID="{6507717F-D884-41F8-938D-DF055F900BFE}" presName="parentText" presStyleLbl="node1" presStyleIdx="3" presStyleCnt="10">
        <dgm:presLayoutVars>
          <dgm:chMax val="0"/>
          <dgm:bulletEnabled val="1"/>
        </dgm:presLayoutVars>
      </dgm:prSet>
      <dgm:spPr/>
    </dgm:pt>
    <dgm:pt modelId="{B57EEA5F-912F-C147-917F-91C6A3FD402D}" type="pres">
      <dgm:prSet presAssocID="{7BBF6464-073A-4921-A81B-0624A5D7224A}" presName="spacer" presStyleCnt="0"/>
      <dgm:spPr/>
    </dgm:pt>
    <dgm:pt modelId="{88B2AE5D-73FB-C146-A507-9FE07189195A}" type="pres">
      <dgm:prSet presAssocID="{92E4B15B-6F48-4053-9B6D-BE95FDD6CA1F}" presName="parentText" presStyleLbl="node1" presStyleIdx="4" presStyleCnt="10">
        <dgm:presLayoutVars>
          <dgm:chMax val="0"/>
          <dgm:bulletEnabled val="1"/>
        </dgm:presLayoutVars>
      </dgm:prSet>
      <dgm:spPr/>
    </dgm:pt>
    <dgm:pt modelId="{9B2032D2-0632-F44B-9914-70456FB02D3F}" type="pres">
      <dgm:prSet presAssocID="{1949F10A-0C86-4C67-A629-A57C61B3F414}" presName="spacer" presStyleCnt="0"/>
      <dgm:spPr/>
    </dgm:pt>
    <dgm:pt modelId="{FA94D6DF-CE2E-0848-93F7-46C471DFAB8C}" type="pres">
      <dgm:prSet presAssocID="{1F900C07-5516-401F-B3B9-76CE74CF7D1B}" presName="parentText" presStyleLbl="node1" presStyleIdx="5" presStyleCnt="10">
        <dgm:presLayoutVars>
          <dgm:chMax val="0"/>
          <dgm:bulletEnabled val="1"/>
        </dgm:presLayoutVars>
      </dgm:prSet>
      <dgm:spPr/>
    </dgm:pt>
    <dgm:pt modelId="{8050C9A3-363B-494D-A838-B1AD80F8CB70}" type="pres">
      <dgm:prSet presAssocID="{BA449610-7305-47AB-8F2C-CDF5C083E6E8}" presName="spacer" presStyleCnt="0"/>
      <dgm:spPr/>
    </dgm:pt>
    <dgm:pt modelId="{B571B9C7-8FAA-6740-A4A3-40FDA580F45E}" type="pres">
      <dgm:prSet presAssocID="{8732F33A-2CEE-4FC2-80B4-4FA21158D8EC}" presName="parentText" presStyleLbl="node1" presStyleIdx="6" presStyleCnt="10">
        <dgm:presLayoutVars>
          <dgm:chMax val="0"/>
          <dgm:bulletEnabled val="1"/>
        </dgm:presLayoutVars>
      </dgm:prSet>
      <dgm:spPr/>
    </dgm:pt>
    <dgm:pt modelId="{AFD81764-EA74-224F-B24B-164DFA328CD1}" type="pres">
      <dgm:prSet presAssocID="{0C686CE8-AA76-4F5B-9867-7AC96652BE9B}" presName="spacer" presStyleCnt="0"/>
      <dgm:spPr/>
    </dgm:pt>
    <dgm:pt modelId="{0BB9D05C-D566-184F-9CB6-0FB6C04629FE}" type="pres">
      <dgm:prSet presAssocID="{67D52B17-E328-4361-8912-FC4AC06C7992}" presName="parentText" presStyleLbl="node1" presStyleIdx="7" presStyleCnt="10">
        <dgm:presLayoutVars>
          <dgm:chMax val="0"/>
          <dgm:bulletEnabled val="1"/>
        </dgm:presLayoutVars>
      </dgm:prSet>
      <dgm:spPr/>
    </dgm:pt>
    <dgm:pt modelId="{48B80794-E29C-5C4E-AB5E-4351E3977623}" type="pres">
      <dgm:prSet presAssocID="{24DFE8BE-04D6-4E12-8431-1A7C5C468822}" presName="spacer" presStyleCnt="0"/>
      <dgm:spPr/>
    </dgm:pt>
    <dgm:pt modelId="{5A6359AF-4BD0-AD4E-92C8-034EE08A42E8}" type="pres">
      <dgm:prSet presAssocID="{2E2628C8-149E-4581-822C-A9F1AE198D94}" presName="parentText" presStyleLbl="node1" presStyleIdx="8" presStyleCnt="10">
        <dgm:presLayoutVars>
          <dgm:chMax val="0"/>
          <dgm:bulletEnabled val="1"/>
        </dgm:presLayoutVars>
      </dgm:prSet>
      <dgm:spPr/>
    </dgm:pt>
    <dgm:pt modelId="{F7276B19-6851-CA43-A7C8-A6E275CAA821}" type="pres">
      <dgm:prSet presAssocID="{1538BED6-7688-4519-B104-259AFFA2124F}" presName="spacer" presStyleCnt="0"/>
      <dgm:spPr/>
    </dgm:pt>
    <dgm:pt modelId="{144E5B68-6C6A-9A4A-84C3-DC31F288A59B}" type="pres">
      <dgm:prSet presAssocID="{4A0D4AB1-98B8-4713-BFD9-FECE47E7AEC4}" presName="parentText" presStyleLbl="node1" presStyleIdx="9" presStyleCnt="10">
        <dgm:presLayoutVars>
          <dgm:chMax val="0"/>
          <dgm:bulletEnabled val="1"/>
        </dgm:presLayoutVars>
      </dgm:prSet>
      <dgm:spPr/>
    </dgm:pt>
  </dgm:ptLst>
  <dgm:cxnLst>
    <dgm:cxn modelId="{E4D87D06-666B-4C0C-A374-C9B30BCE4F14}" srcId="{988F80D2-FB6C-47D7-8328-35C8F95381C0}" destId="{F474030B-B56B-4B1D-A667-29B731676A65}" srcOrd="2" destOrd="0" parTransId="{BDD4B040-3622-4F51-9A6A-142D354A5E39}" sibTransId="{444B078D-AEED-4900-BE2E-23349F0EEF8C}"/>
    <dgm:cxn modelId="{86BF1B07-B88E-6C4E-8B65-1AC3479DAD5F}" type="presOf" srcId="{988F80D2-FB6C-47D7-8328-35C8F95381C0}" destId="{D8F4B3EA-FA58-7F4D-BBCD-64553E7C809E}" srcOrd="0" destOrd="0" presId="urn:microsoft.com/office/officeart/2005/8/layout/vList2"/>
    <dgm:cxn modelId="{76502211-E604-4242-B47E-69A774C3A4AF}" srcId="{988F80D2-FB6C-47D7-8328-35C8F95381C0}" destId="{92E4B15B-6F48-4053-9B6D-BE95FDD6CA1F}" srcOrd="4" destOrd="0" parTransId="{DC85F686-160F-4579-B1A9-A0CD6C37ECE0}" sibTransId="{1949F10A-0C86-4C67-A629-A57C61B3F414}"/>
    <dgm:cxn modelId="{D5B7B526-01F6-2041-8E56-E8EC42720AE0}" type="presOf" srcId="{2E2628C8-149E-4581-822C-A9F1AE198D94}" destId="{5A6359AF-4BD0-AD4E-92C8-034EE08A42E8}" srcOrd="0" destOrd="0" presId="urn:microsoft.com/office/officeart/2005/8/layout/vList2"/>
    <dgm:cxn modelId="{458B9332-8A5E-824E-B737-AAE9DC018C8D}" type="presOf" srcId="{1F900C07-5516-401F-B3B9-76CE74CF7D1B}" destId="{FA94D6DF-CE2E-0848-93F7-46C471DFAB8C}" srcOrd="0" destOrd="0" presId="urn:microsoft.com/office/officeart/2005/8/layout/vList2"/>
    <dgm:cxn modelId="{7220C735-52DB-DE47-914A-A3BD66DF57B6}" type="presOf" srcId="{8732F33A-2CEE-4FC2-80B4-4FA21158D8EC}" destId="{B571B9C7-8FAA-6740-A4A3-40FDA580F45E}" srcOrd="0" destOrd="0" presId="urn:microsoft.com/office/officeart/2005/8/layout/vList2"/>
    <dgm:cxn modelId="{A0CAE362-03E1-407E-9B4D-FB6A39BCA3F7}" srcId="{988F80D2-FB6C-47D7-8328-35C8F95381C0}" destId="{4A0D4AB1-98B8-4713-BFD9-FECE47E7AEC4}" srcOrd="9" destOrd="0" parTransId="{9C6A8716-77AC-49A0-935A-4CC004272E5A}" sibTransId="{248680F0-7110-45AD-B8AF-92EDF05C151F}"/>
    <dgm:cxn modelId="{CCD57864-28CC-E340-9D45-FDCDC964F039}" type="presOf" srcId="{67D52B17-E328-4361-8912-FC4AC06C7992}" destId="{0BB9D05C-D566-184F-9CB6-0FB6C04629FE}" srcOrd="0" destOrd="0" presId="urn:microsoft.com/office/officeart/2005/8/layout/vList2"/>
    <dgm:cxn modelId="{83D4B846-55E6-4EEA-8329-02DC20BA7D85}" srcId="{988F80D2-FB6C-47D7-8328-35C8F95381C0}" destId="{2E2628C8-149E-4581-822C-A9F1AE198D94}" srcOrd="8" destOrd="0" parTransId="{E406CCD5-7DEC-4488-A19F-D1793B2BA36C}" sibTransId="{1538BED6-7688-4519-B104-259AFFA2124F}"/>
    <dgm:cxn modelId="{1B69E648-86DD-475B-A0C5-33A462065350}" srcId="{988F80D2-FB6C-47D7-8328-35C8F95381C0}" destId="{67D52B17-E328-4361-8912-FC4AC06C7992}" srcOrd="7" destOrd="0" parTransId="{C1598746-00D5-49B4-9D8D-981524DFE347}" sibTransId="{24DFE8BE-04D6-4E12-8431-1A7C5C468822}"/>
    <dgm:cxn modelId="{3782FA85-CD1F-0940-97FE-C49AE0D25F25}" type="presOf" srcId="{4A0D4AB1-98B8-4713-BFD9-FECE47E7AEC4}" destId="{144E5B68-6C6A-9A4A-84C3-DC31F288A59B}" srcOrd="0" destOrd="0" presId="urn:microsoft.com/office/officeart/2005/8/layout/vList2"/>
    <dgm:cxn modelId="{7D8F6D88-6329-4C53-8E51-C8E503D99FF4}" srcId="{988F80D2-FB6C-47D7-8328-35C8F95381C0}" destId="{6507717F-D884-41F8-938D-DF055F900BFE}" srcOrd="3" destOrd="0" parTransId="{0C122715-1A29-4748-AA53-2775DFF60019}" sibTransId="{7BBF6464-073A-4921-A81B-0624A5D7224A}"/>
    <dgm:cxn modelId="{AE941CA2-6B57-184F-BA39-0EDAC0CF0B00}" type="presOf" srcId="{F474030B-B56B-4B1D-A667-29B731676A65}" destId="{040016D5-2245-3A46-BCA3-62EC013943E0}" srcOrd="0" destOrd="0" presId="urn:microsoft.com/office/officeart/2005/8/layout/vList2"/>
    <dgm:cxn modelId="{9FB097A6-BCE4-E743-8033-A1DE77CCF99D}" type="presOf" srcId="{92E4B15B-6F48-4053-9B6D-BE95FDD6CA1F}" destId="{88B2AE5D-73FB-C146-A507-9FE07189195A}" srcOrd="0" destOrd="0" presId="urn:microsoft.com/office/officeart/2005/8/layout/vList2"/>
    <dgm:cxn modelId="{D3C590A8-1626-6346-AB0D-DC3EA3206653}" type="presOf" srcId="{6507717F-D884-41F8-938D-DF055F900BFE}" destId="{50BC4B15-30C7-984C-8491-08FC51D4A890}" srcOrd="0" destOrd="0" presId="urn:microsoft.com/office/officeart/2005/8/layout/vList2"/>
    <dgm:cxn modelId="{09D38BB0-9A55-4A48-92E3-1023B181120E}" srcId="{988F80D2-FB6C-47D7-8328-35C8F95381C0}" destId="{8732F33A-2CEE-4FC2-80B4-4FA21158D8EC}" srcOrd="6" destOrd="0" parTransId="{1EA1FC86-B995-48F2-9615-BE9F7EA1022E}" sibTransId="{0C686CE8-AA76-4F5B-9867-7AC96652BE9B}"/>
    <dgm:cxn modelId="{D0999CB0-D81B-9D47-B2E2-844B00C7D1C5}" type="presOf" srcId="{03CE2352-29CB-4D2B-9B7B-6A1D71C90175}" destId="{1B0C5099-958E-6B47-80A8-EA4212D08A9D}" srcOrd="0" destOrd="0" presId="urn:microsoft.com/office/officeart/2005/8/layout/vList2"/>
    <dgm:cxn modelId="{293E1EB6-0775-45DA-B1AF-63B04AE5F8D0}" srcId="{988F80D2-FB6C-47D7-8328-35C8F95381C0}" destId="{1F900C07-5516-401F-B3B9-76CE74CF7D1B}" srcOrd="5" destOrd="0" parTransId="{8770F1AF-5870-49D1-B6FA-1FE6D585A120}" sibTransId="{BA449610-7305-47AB-8F2C-CDF5C083E6E8}"/>
    <dgm:cxn modelId="{0EF569C3-4735-4DCF-994C-4854771C1744}" srcId="{988F80D2-FB6C-47D7-8328-35C8F95381C0}" destId="{03CE2352-29CB-4D2B-9B7B-6A1D71C90175}" srcOrd="0" destOrd="0" parTransId="{CE0C3062-BBAB-4247-A855-7D3FFF7CE6AC}" sibTransId="{137BB32D-687B-4580-B157-BFFB3B4A8CFC}"/>
    <dgm:cxn modelId="{A00D44C8-DF63-49A8-BE59-ED810957A665}" srcId="{988F80D2-FB6C-47D7-8328-35C8F95381C0}" destId="{A88531F4-AA4D-4901-A1B2-DDFC3A501DF4}" srcOrd="1" destOrd="0" parTransId="{BAF79743-B213-4A71-870B-9F24BDC8B12F}" sibTransId="{1D47F60D-165D-456F-AE9D-2C2AC8E4467C}"/>
    <dgm:cxn modelId="{164F85EA-FDF0-7449-8CB9-5E86EA51844A}" type="presOf" srcId="{A88531F4-AA4D-4901-A1B2-DDFC3A501DF4}" destId="{42373F02-C985-D44D-BF29-0B691D7E6256}" srcOrd="0" destOrd="0" presId="urn:microsoft.com/office/officeart/2005/8/layout/vList2"/>
    <dgm:cxn modelId="{F26A27D3-42F9-2149-9B14-82BE16066424}" type="presParOf" srcId="{D8F4B3EA-FA58-7F4D-BBCD-64553E7C809E}" destId="{1B0C5099-958E-6B47-80A8-EA4212D08A9D}" srcOrd="0" destOrd="0" presId="urn:microsoft.com/office/officeart/2005/8/layout/vList2"/>
    <dgm:cxn modelId="{E31C9550-6E20-334F-AA55-9F3FE45EC5BD}" type="presParOf" srcId="{D8F4B3EA-FA58-7F4D-BBCD-64553E7C809E}" destId="{57BEF1BD-CDCA-234E-9A05-8B480F76FC38}" srcOrd="1" destOrd="0" presId="urn:microsoft.com/office/officeart/2005/8/layout/vList2"/>
    <dgm:cxn modelId="{2F24B147-A6F9-0047-89D5-A0DB03D9D8F5}" type="presParOf" srcId="{D8F4B3EA-FA58-7F4D-BBCD-64553E7C809E}" destId="{42373F02-C985-D44D-BF29-0B691D7E6256}" srcOrd="2" destOrd="0" presId="urn:microsoft.com/office/officeart/2005/8/layout/vList2"/>
    <dgm:cxn modelId="{9C07456E-2BA4-EE43-9D3B-853FB14B7940}" type="presParOf" srcId="{D8F4B3EA-FA58-7F4D-BBCD-64553E7C809E}" destId="{98936EF8-49E9-C94F-8B22-1B5582D34EB1}" srcOrd="3" destOrd="0" presId="urn:microsoft.com/office/officeart/2005/8/layout/vList2"/>
    <dgm:cxn modelId="{5FE4EC67-FAFF-514D-8528-17F7F045FE39}" type="presParOf" srcId="{D8F4B3EA-FA58-7F4D-BBCD-64553E7C809E}" destId="{040016D5-2245-3A46-BCA3-62EC013943E0}" srcOrd="4" destOrd="0" presId="urn:microsoft.com/office/officeart/2005/8/layout/vList2"/>
    <dgm:cxn modelId="{5FC603BA-1F43-8F4C-89E2-26F18E783FAC}" type="presParOf" srcId="{D8F4B3EA-FA58-7F4D-BBCD-64553E7C809E}" destId="{30A3B465-2139-124D-874F-EDE9A3D14927}" srcOrd="5" destOrd="0" presId="urn:microsoft.com/office/officeart/2005/8/layout/vList2"/>
    <dgm:cxn modelId="{8D1C4262-CB36-B541-9645-551A1254C7DE}" type="presParOf" srcId="{D8F4B3EA-FA58-7F4D-BBCD-64553E7C809E}" destId="{50BC4B15-30C7-984C-8491-08FC51D4A890}" srcOrd="6" destOrd="0" presId="urn:microsoft.com/office/officeart/2005/8/layout/vList2"/>
    <dgm:cxn modelId="{42A81FFC-19B7-3946-9A07-2F1E1BFE2013}" type="presParOf" srcId="{D8F4B3EA-FA58-7F4D-BBCD-64553E7C809E}" destId="{B57EEA5F-912F-C147-917F-91C6A3FD402D}" srcOrd="7" destOrd="0" presId="urn:microsoft.com/office/officeart/2005/8/layout/vList2"/>
    <dgm:cxn modelId="{863F74C7-503D-BE47-94CB-FA417F3310F7}" type="presParOf" srcId="{D8F4B3EA-FA58-7F4D-BBCD-64553E7C809E}" destId="{88B2AE5D-73FB-C146-A507-9FE07189195A}" srcOrd="8" destOrd="0" presId="urn:microsoft.com/office/officeart/2005/8/layout/vList2"/>
    <dgm:cxn modelId="{E3057944-B52A-D64E-9D06-22DC9B7EBF5F}" type="presParOf" srcId="{D8F4B3EA-FA58-7F4D-BBCD-64553E7C809E}" destId="{9B2032D2-0632-F44B-9914-70456FB02D3F}" srcOrd="9" destOrd="0" presId="urn:microsoft.com/office/officeart/2005/8/layout/vList2"/>
    <dgm:cxn modelId="{D354DBF0-A890-FC44-A309-AAA2184C6A3D}" type="presParOf" srcId="{D8F4B3EA-FA58-7F4D-BBCD-64553E7C809E}" destId="{FA94D6DF-CE2E-0848-93F7-46C471DFAB8C}" srcOrd="10" destOrd="0" presId="urn:microsoft.com/office/officeart/2005/8/layout/vList2"/>
    <dgm:cxn modelId="{231E5A3E-F97A-FA4F-955C-9376387CE394}" type="presParOf" srcId="{D8F4B3EA-FA58-7F4D-BBCD-64553E7C809E}" destId="{8050C9A3-363B-494D-A838-B1AD80F8CB70}" srcOrd="11" destOrd="0" presId="urn:microsoft.com/office/officeart/2005/8/layout/vList2"/>
    <dgm:cxn modelId="{4C59C83B-47C8-7A4C-8E6E-52E5D4B2DC93}" type="presParOf" srcId="{D8F4B3EA-FA58-7F4D-BBCD-64553E7C809E}" destId="{B571B9C7-8FAA-6740-A4A3-40FDA580F45E}" srcOrd="12" destOrd="0" presId="urn:microsoft.com/office/officeart/2005/8/layout/vList2"/>
    <dgm:cxn modelId="{67A199D3-5F42-4B43-84BD-9CAAB3D3B1F4}" type="presParOf" srcId="{D8F4B3EA-FA58-7F4D-BBCD-64553E7C809E}" destId="{AFD81764-EA74-224F-B24B-164DFA328CD1}" srcOrd="13" destOrd="0" presId="urn:microsoft.com/office/officeart/2005/8/layout/vList2"/>
    <dgm:cxn modelId="{A3E44C2A-22CD-FC49-8A61-AAA13921F1EB}" type="presParOf" srcId="{D8F4B3EA-FA58-7F4D-BBCD-64553E7C809E}" destId="{0BB9D05C-D566-184F-9CB6-0FB6C04629FE}" srcOrd="14" destOrd="0" presId="urn:microsoft.com/office/officeart/2005/8/layout/vList2"/>
    <dgm:cxn modelId="{F04AB5A8-3DC2-1747-AFCA-ACA2A314CB11}" type="presParOf" srcId="{D8F4B3EA-FA58-7F4D-BBCD-64553E7C809E}" destId="{48B80794-E29C-5C4E-AB5E-4351E3977623}" srcOrd="15" destOrd="0" presId="urn:microsoft.com/office/officeart/2005/8/layout/vList2"/>
    <dgm:cxn modelId="{E51AAC6D-0E35-F947-8DC3-EB0B04DAA8A9}" type="presParOf" srcId="{D8F4B3EA-FA58-7F4D-BBCD-64553E7C809E}" destId="{5A6359AF-4BD0-AD4E-92C8-034EE08A42E8}" srcOrd="16" destOrd="0" presId="urn:microsoft.com/office/officeart/2005/8/layout/vList2"/>
    <dgm:cxn modelId="{3E8108E2-7EF4-D044-B665-57D444D7A9C2}" type="presParOf" srcId="{D8F4B3EA-FA58-7F4D-BBCD-64553E7C809E}" destId="{F7276B19-6851-CA43-A7C8-A6E275CAA821}" srcOrd="17" destOrd="0" presId="urn:microsoft.com/office/officeart/2005/8/layout/vList2"/>
    <dgm:cxn modelId="{10D1476D-98D3-4F44-8253-0E83CE7B6A39}" type="presParOf" srcId="{D8F4B3EA-FA58-7F4D-BBCD-64553E7C809E}" destId="{144E5B68-6C6A-9A4A-84C3-DC31F288A59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A2204-C44A-F846-AC20-FE8EF7088B1B}">
      <dsp:nvSpPr>
        <dsp:cNvPr id="0" name=""/>
        <dsp:cNvSpPr/>
      </dsp:nvSpPr>
      <dsp:spPr>
        <a:xfrm>
          <a:off x="0" y="203017"/>
          <a:ext cx="6496050" cy="1342574"/>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u="none" kern="1200"/>
            <a:t>One-off trauma: </a:t>
          </a:r>
          <a:r>
            <a:rPr lang="en-US" sz="2400" b="0" i="0" kern="1200"/>
            <a:t>car accident, near drowning, robbery</a:t>
          </a:r>
          <a:endParaRPr lang="en-US" sz="2400" kern="1200"/>
        </a:p>
      </dsp:txBody>
      <dsp:txXfrm>
        <a:off x="65539" y="268556"/>
        <a:ext cx="6364972" cy="1211496"/>
      </dsp:txXfrm>
    </dsp:sp>
    <dsp:sp modelId="{E55A67AD-6549-374F-A520-6CE30D5950F8}">
      <dsp:nvSpPr>
        <dsp:cNvPr id="0" name=""/>
        <dsp:cNvSpPr/>
      </dsp:nvSpPr>
      <dsp:spPr>
        <a:xfrm>
          <a:off x="0" y="1614712"/>
          <a:ext cx="6496050" cy="1342574"/>
        </a:xfrm>
        <a:prstGeom prst="round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u="none" kern="1200"/>
            <a:t>Sustained long term-trauma: </a:t>
          </a:r>
          <a:r>
            <a:rPr lang="en-US" sz="2400" b="0" i="0" kern="1200"/>
            <a:t>war, imprisonment and torture, trafficking</a:t>
          </a:r>
          <a:endParaRPr lang="en-US" sz="2400" kern="1200"/>
        </a:p>
      </dsp:txBody>
      <dsp:txXfrm>
        <a:off x="65539" y="1680251"/>
        <a:ext cx="6364972" cy="1211496"/>
      </dsp:txXfrm>
    </dsp:sp>
    <dsp:sp modelId="{BE7DCA2A-E4A5-D947-9175-1878D34814F3}">
      <dsp:nvSpPr>
        <dsp:cNvPr id="0" name=""/>
        <dsp:cNvSpPr/>
      </dsp:nvSpPr>
      <dsp:spPr>
        <a:xfrm>
          <a:off x="0" y="3026407"/>
          <a:ext cx="6496050" cy="1342574"/>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u="none" kern="1200" dirty="0"/>
            <a:t>Trauma in childhood/in the family: </a:t>
          </a:r>
          <a:r>
            <a:rPr lang="en-US" sz="2400" b="0" i="0" kern="1200" dirty="0"/>
            <a:t>sexual abuse, physical abuse, coercive control, domestic violence, severe neglect</a:t>
          </a:r>
          <a:endParaRPr lang="en-US" sz="2400" kern="1200" dirty="0"/>
        </a:p>
      </dsp:txBody>
      <dsp:txXfrm>
        <a:off x="65539" y="3091946"/>
        <a:ext cx="6364972" cy="1211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2AB04-D1CD-0648-9169-82CFC30925C0}">
      <dsp:nvSpPr>
        <dsp:cNvPr id="0" name=""/>
        <dsp:cNvSpPr/>
      </dsp:nvSpPr>
      <dsp:spPr>
        <a:xfrm>
          <a:off x="2034857" y="2004"/>
          <a:ext cx="8139431" cy="10381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28" tIns="263678" rIns="157928" bIns="263678" numCol="1" spcCol="1270" anchor="ctr" anchorCtr="0">
          <a:noAutofit/>
        </a:bodyPr>
        <a:lstStyle/>
        <a:p>
          <a:pPr marL="0" lvl="0" indent="0" algn="l" defTabSz="755650">
            <a:lnSpc>
              <a:spcPct val="90000"/>
            </a:lnSpc>
            <a:spcBef>
              <a:spcPct val="0"/>
            </a:spcBef>
            <a:spcAft>
              <a:spcPct val="35000"/>
            </a:spcAft>
            <a:buNone/>
          </a:pPr>
          <a:r>
            <a:rPr lang="en-US" sz="1700" kern="1200" dirty="0"/>
            <a:t>Develop awareness of how a person’s reactions can be related to PTSD or C-PTSD</a:t>
          </a:r>
        </a:p>
      </dsp:txBody>
      <dsp:txXfrm>
        <a:off x="2034857" y="2004"/>
        <a:ext cx="8139431" cy="1038101"/>
      </dsp:txXfrm>
    </dsp:sp>
    <dsp:sp modelId="{1291AA86-4F15-4C43-B5A1-290D33552FF0}">
      <dsp:nvSpPr>
        <dsp:cNvPr id="0" name=""/>
        <dsp:cNvSpPr/>
      </dsp:nvSpPr>
      <dsp:spPr>
        <a:xfrm>
          <a:off x="0" y="2004"/>
          <a:ext cx="2034857" cy="103810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678" tIns="102541" rIns="107678" bIns="102541" numCol="1" spcCol="1270" anchor="ctr" anchorCtr="0">
          <a:noAutofit/>
        </a:bodyPr>
        <a:lstStyle/>
        <a:p>
          <a:pPr marL="0" lvl="0" indent="0" algn="ctr" defTabSz="889000">
            <a:lnSpc>
              <a:spcPct val="90000"/>
            </a:lnSpc>
            <a:spcBef>
              <a:spcPct val="0"/>
            </a:spcBef>
            <a:spcAft>
              <a:spcPct val="35000"/>
            </a:spcAft>
            <a:buNone/>
          </a:pPr>
          <a:r>
            <a:rPr lang="en-US" sz="2000" kern="1200" dirty="0"/>
            <a:t>Awareness</a:t>
          </a:r>
        </a:p>
      </dsp:txBody>
      <dsp:txXfrm>
        <a:off x="0" y="2004"/>
        <a:ext cx="2034857" cy="1038101"/>
      </dsp:txXfrm>
    </dsp:sp>
    <dsp:sp modelId="{C8D797DA-0272-9A41-BE46-5388026A167D}">
      <dsp:nvSpPr>
        <dsp:cNvPr id="0" name=""/>
        <dsp:cNvSpPr/>
      </dsp:nvSpPr>
      <dsp:spPr>
        <a:xfrm>
          <a:off x="2034857" y="1102391"/>
          <a:ext cx="8139431" cy="10381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28" tIns="263678" rIns="157928" bIns="263678" numCol="1" spcCol="1270" anchor="ctr" anchorCtr="0">
          <a:noAutofit/>
        </a:bodyPr>
        <a:lstStyle/>
        <a:p>
          <a:pPr marL="0" lvl="0" indent="0" algn="l" defTabSz="755650">
            <a:lnSpc>
              <a:spcPct val="90000"/>
            </a:lnSpc>
            <a:spcBef>
              <a:spcPct val="0"/>
            </a:spcBef>
            <a:spcAft>
              <a:spcPct val="35000"/>
            </a:spcAft>
            <a:buNone/>
          </a:pPr>
          <a:r>
            <a:rPr lang="en-US" sz="1700" kern="1200" dirty="0"/>
            <a:t>Speak to the people you support about their psychological problems – explain and de-</a:t>
          </a:r>
          <a:r>
            <a:rPr lang="en-US" sz="1700" kern="1200" dirty="0" err="1"/>
            <a:t>stigmatise</a:t>
          </a:r>
          <a:r>
            <a:rPr lang="en-US" sz="1700" kern="1200" dirty="0"/>
            <a:t> traumatic symptoms</a:t>
          </a:r>
        </a:p>
      </dsp:txBody>
      <dsp:txXfrm>
        <a:off x="2034857" y="1102391"/>
        <a:ext cx="8139431" cy="1038101"/>
      </dsp:txXfrm>
    </dsp:sp>
    <dsp:sp modelId="{60B9F5C9-1AF3-F342-B14D-8606BE96F930}">
      <dsp:nvSpPr>
        <dsp:cNvPr id="0" name=""/>
        <dsp:cNvSpPr/>
      </dsp:nvSpPr>
      <dsp:spPr>
        <a:xfrm>
          <a:off x="0" y="1102391"/>
          <a:ext cx="2034857" cy="103810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678" tIns="102541" rIns="107678" bIns="102541" numCol="1" spcCol="1270" anchor="ctr" anchorCtr="0">
          <a:noAutofit/>
        </a:bodyPr>
        <a:lstStyle/>
        <a:p>
          <a:pPr marL="0" lvl="0" indent="0" algn="ctr" defTabSz="889000" rtl="0">
            <a:lnSpc>
              <a:spcPct val="90000"/>
            </a:lnSpc>
            <a:spcBef>
              <a:spcPct val="0"/>
            </a:spcBef>
            <a:spcAft>
              <a:spcPct val="35000"/>
            </a:spcAft>
            <a:buNone/>
          </a:pPr>
          <a:r>
            <a:rPr lang="en-US" sz="2000" kern="1200" dirty="0"/>
            <a:t>Speak</a:t>
          </a:r>
        </a:p>
      </dsp:txBody>
      <dsp:txXfrm>
        <a:off x="0" y="1102391"/>
        <a:ext cx="2034857" cy="1038101"/>
      </dsp:txXfrm>
    </dsp:sp>
    <dsp:sp modelId="{80BEA50A-1735-A34D-B03A-52494A4DFA35}">
      <dsp:nvSpPr>
        <dsp:cNvPr id="0" name=""/>
        <dsp:cNvSpPr/>
      </dsp:nvSpPr>
      <dsp:spPr>
        <a:xfrm>
          <a:off x="2034857" y="2202778"/>
          <a:ext cx="8139431" cy="10381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28" tIns="263678" rIns="157928" bIns="263678" numCol="1" spcCol="1270" anchor="ctr" anchorCtr="0">
          <a:noAutofit/>
        </a:bodyPr>
        <a:lstStyle/>
        <a:p>
          <a:pPr marL="0" lvl="0" indent="0" algn="l" defTabSz="755650">
            <a:lnSpc>
              <a:spcPct val="90000"/>
            </a:lnSpc>
            <a:spcBef>
              <a:spcPct val="0"/>
            </a:spcBef>
            <a:spcAft>
              <a:spcPct val="35000"/>
            </a:spcAft>
            <a:buNone/>
          </a:pPr>
          <a:r>
            <a:rPr lang="en-US" sz="1700" kern="1200" dirty="0"/>
            <a:t>Refer to relevant mental health services in your local area or to their GP</a:t>
          </a:r>
        </a:p>
      </dsp:txBody>
      <dsp:txXfrm>
        <a:off x="2034857" y="2202778"/>
        <a:ext cx="8139431" cy="1038101"/>
      </dsp:txXfrm>
    </dsp:sp>
    <dsp:sp modelId="{7D109DB2-1B45-924D-80AF-B4FCF1C983D8}">
      <dsp:nvSpPr>
        <dsp:cNvPr id="0" name=""/>
        <dsp:cNvSpPr/>
      </dsp:nvSpPr>
      <dsp:spPr>
        <a:xfrm>
          <a:off x="0" y="2202778"/>
          <a:ext cx="2034857" cy="103810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678" tIns="102541" rIns="107678" bIns="102541" numCol="1" spcCol="1270" anchor="ctr" anchorCtr="0">
          <a:noAutofit/>
        </a:bodyPr>
        <a:lstStyle/>
        <a:p>
          <a:pPr marL="0" lvl="0" indent="0" algn="ctr" defTabSz="889000">
            <a:lnSpc>
              <a:spcPct val="90000"/>
            </a:lnSpc>
            <a:spcBef>
              <a:spcPct val="0"/>
            </a:spcBef>
            <a:spcAft>
              <a:spcPct val="35000"/>
            </a:spcAft>
            <a:buNone/>
          </a:pPr>
          <a:r>
            <a:rPr lang="en-US" sz="2000" kern="1200"/>
            <a:t>Refer</a:t>
          </a:r>
        </a:p>
      </dsp:txBody>
      <dsp:txXfrm>
        <a:off x="0" y="2202778"/>
        <a:ext cx="2034857" cy="1038101"/>
      </dsp:txXfrm>
    </dsp:sp>
    <dsp:sp modelId="{827A82B9-C99E-914C-A4F8-61FF7E121392}">
      <dsp:nvSpPr>
        <dsp:cNvPr id="0" name=""/>
        <dsp:cNvSpPr/>
      </dsp:nvSpPr>
      <dsp:spPr>
        <a:xfrm>
          <a:off x="2034857" y="3303165"/>
          <a:ext cx="8139431" cy="10381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7928" tIns="263678" rIns="157928" bIns="263678" numCol="1" spcCol="1270" anchor="ctr" anchorCtr="0">
          <a:noAutofit/>
        </a:bodyPr>
        <a:lstStyle/>
        <a:p>
          <a:pPr marL="0" lvl="0" indent="0" algn="l" defTabSz="755650">
            <a:lnSpc>
              <a:spcPct val="90000"/>
            </a:lnSpc>
            <a:spcBef>
              <a:spcPct val="0"/>
            </a:spcBef>
            <a:spcAft>
              <a:spcPct val="35000"/>
            </a:spcAft>
            <a:buNone/>
          </a:pPr>
          <a:r>
            <a:rPr lang="en-US" sz="1700" kern="1200" dirty="0"/>
            <a:t>Establish safety, trust and work from an empowerment perspective</a:t>
          </a:r>
        </a:p>
      </dsp:txBody>
      <dsp:txXfrm>
        <a:off x="2034857" y="3303165"/>
        <a:ext cx="8139431" cy="1038101"/>
      </dsp:txXfrm>
    </dsp:sp>
    <dsp:sp modelId="{1957F6E7-7508-ED46-937C-979321ABFAC6}">
      <dsp:nvSpPr>
        <dsp:cNvPr id="0" name=""/>
        <dsp:cNvSpPr/>
      </dsp:nvSpPr>
      <dsp:spPr>
        <a:xfrm>
          <a:off x="0" y="3303165"/>
          <a:ext cx="2034857" cy="1038101"/>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678" tIns="102541" rIns="107678" bIns="102541" numCol="1" spcCol="1270" anchor="ctr" anchorCtr="0">
          <a:noAutofit/>
        </a:bodyPr>
        <a:lstStyle/>
        <a:p>
          <a:pPr marL="0" lvl="0" indent="0" algn="ctr" defTabSz="889000">
            <a:lnSpc>
              <a:spcPct val="90000"/>
            </a:lnSpc>
            <a:spcBef>
              <a:spcPct val="0"/>
            </a:spcBef>
            <a:spcAft>
              <a:spcPct val="35000"/>
            </a:spcAft>
            <a:buNone/>
          </a:pPr>
          <a:r>
            <a:rPr lang="en-US" sz="2000" kern="1200" dirty="0"/>
            <a:t>Safety and Empowerment</a:t>
          </a:r>
        </a:p>
      </dsp:txBody>
      <dsp:txXfrm>
        <a:off x="0" y="3303165"/>
        <a:ext cx="2034857" cy="1038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C5099-958E-6B47-80A8-EA4212D08A9D}">
      <dsp:nvSpPr>
        <dsp:cNvPr id="0" name=""/>
        <dsp:cNvSpPr/>
      </dsp:nvSpPr>
      <dsp:spPr>
        <a:xfrm>
          <a:off x="0" y="127761"/>
          <a:ext cx="5614987" cy="40774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Feeling overwhelmed, exhausted, isolated, low</a:t>
          </a:r>
        </a:p>
      </dsp:txBody>
      <dsp:txXfrm>
        <a:off x="19904" y="147665"/>
        <a:ext cx="5575179" cy="367937"/>
      </dsp:txXfrm>
    </dsp:sp>
    <dsp:sp modelId="{42373F02-C985-D44D-BF29-0B691D7E6256}">
      <dsp:nvSpPr>
        <dsp:cNvPr id="0" name=""/>
        <dsp:cNvSpPr/>
      </dsp:nvSpPr>
      <dsp:spPr>
        <a:xfrm>
          <a:off x="0" y="584466"/>
          <a:ext cx="5614987" cy="407745"/>
        </a:xfrm>
        <a:prstGeom prst="roundRect">
          <a:avLst/>
        </a:prstGeom>
        <a:solidFill>
          <a:schemeClr val="accent2">
            <a:hueOff val="150535"/>
            <a:satOff val="-737"/>
            <a:lumOff val="4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Feeling disillusioned, despairing and hopeless</a:t>
          </a:r>
        </a:p>
      </dsp:txBody>
      <dsp:txXfrm>
        <a:off x="19904" y="604370"/>
        <a:ext cx="5575179" cy="367937"/>
      </dsp:txXfrm>
    </dsp:sp>
    <dsp:sp modelId="{040016D5-2245-3A46-BCA3-62EC013943E0}">
      <dsp:nvSpPr>
        <dsp:cNvPr id="0" name=""/>
        <dsp:cNvSpPr/>
      </dsp:nvSpPr>
      <dsp:spPr>
        <a:xfrm>
          <a:off x="0" y="1041171"/>
          <a:ext cx="5614987" cy="407745"/>
        </a:xfrm>
        <a:prstGeom prst="roundRect">
          <a:avLst/>
        </a:prstGeom>
        <a:solidFill>
          <a:schemeClr val="accent2">
            <a:hueOff val="301070"/>
            <a:satOff val="-1474"/>
            <a:lumOff val="8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Disconnection from loved ones/social withdrawal</a:t>
          </a:r>
        </a:p>
      </dsp:txBody>
      <dsp:txXfrm>
        <a:off x="19904" y="1061075"/>
        <a:ext cx="5575179" cy="367937"/>
      </dsp:txXfrm>
    </dsp:sp>
    <dsp:sp modelId="{50BC4B15-30C7-984C-8491-08FC51D4A890}">
      <dsp:nvSpPr>
        <dsp:cNvPr id="0" name=""/>
        <dsp:cNvSpPr/>
      </dsp:nvSpPr>
      <dsp:spPr>
        <a:xfrm>
          <a:off x="0" y="1497876"/>
          <a:ext cx="5614987" cy="407745"/>
        </a:xfrm>
        <a:prstGeom prst="roundRect">
          <a:avLst/>
        </a:prstGeom>
        <a:solidFill>
          <a:schemeClr val="accent2">
            <a:hueOff val="451605"/>
            <a:satOff val="-2211"/>
            <a:lumOff val="12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Difficulty concentrating</a:t>
          </a:r>
        </a:p>
      </dsp:txBody>
      <dsp:txXfrm>
        <a:off x="19904" y="1517780"/>
        <a:ext cx="5575179" cy="367937"/>
      </dsp:txXfrm>
    </dsp:sp>
    <dsp:sp modelId="{88B2AE5D-73FB-C146-A507-9FE07189195A}">
      <dsp:nvSpPr>
        <dsp:cNvPr id="0" name=""/>
        <dsp:cNvSpPr/>
      </dsp:nvSpPr>
      <dsp:spPr>
        <a:xfrm>
          <a:off x="0" y="1954581"/>
          <a:ext cx="5614987" cy="407745"/>
        </a:xfrm>
        <a:prstGeom prst="roundRect">
          <a:avLst/>
        </a:prstGeom>
        <a:solidFill>
          <a:schemeClr val="accent2">
            <a:hueOff val="602140"/>
            <a:satOff val="-2948"/>
            <a:lumOff val="165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Fight or flight response/heightened arousal</a:t>
          </a:r>
        </a:p>
      </dsp:txBody>
      <dsp:txXfrm>
        <a:off x="19904" y="1974485"/>
        <a:ext cx="5575179" cy="367937"/>
      </dsp:txXfrm>
    </dsp:sp>
    <dsp:sp modelId="{FA94D6DF-CE2E-0848-93F7-46C471DFAB8C}">
      <dsp:nvSpPr>
        <dsp:cNvPr id="0" name=""/>
        <dsp:cNvSpPr/>
      </dsp:nvSpPr>
      <dsp:spPr>
        <a:xfrm>
          <a:off x="0" y="2411286"/>
          <a:ext cx="5614987" cy="407745"/>
        </a:xfrm>
        <a:prstGeom prst="roundRect">
          <a:avLst/>
        </a:prstGeom>
        <a:solidFill>
          <a:schemeClr val="accent2">
            <a:hueOff val="752674"/>
            <a:satOff val="-3684"/>
            <a:lumOff val="20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Feelings of anger, sadness, rage</a:t>
          </a:r>
        </a:p>
      </dsp:txBody>
      <dsp:txXfrm>
        <a:off x="19904" y="2431190"/>
        <a:ext cx="5575179" cy="367937"/>
      </dsp:txXfrm>
    </dsp:sp>
    <dsp:sp modelId="{B571B9C7-8FAA-6740-A4A3-40FDA580F45E}">
      <dsp:nvSpPr>
        <dsp:cNvPr id="0" name=""/>
        <dsp:cNvSpPr/>
      </dsp:nvSpPr>
      <dsp:spPr>
        <a:xfrm>
          <a:off x="0" y="2867991"/>
          <a:ext cx="5614987" cy="407745"/>
        </a:xfrm>
        <a:prstGeom prst="roundRect">
          <a:avLst/>
        </a:prstGeom>
        <a:solidFill>
          <a:schemeClr val="accent2">
            <a:hueOff val="903209"/>
            <a:satOff val="-4421"/>
            <a:lumOff val="24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Bystander guilt</a:t>
          </a:r>
        </a:p>
      </dsp:txBody>
      <dsp:txXfrm>
        <a:off x="19904" y="2887895"/>
        <a:ext cx="5575179" cy="367937"/>
      </dsp:txXfrm>
    </dsp:sp>
    <dsp:sp modelId="{0BB9D05C-D566-184F-9CB6-0FB6C04629FE}">
      <dsp:nvSpPr>
        <dsp:cNvPr id="0" name=""/>
        <dsp:cNvSpPr/>
      </dsp:nvSpPr>
      <dsp:spPr>
        <a:xfrm>
          <a:off x="0" y="3324696"/>
          <a:ext cx="5614987" cy="407745"/>
        </a:xfrm>
        <a:prstGeom prst="roundRect">
          <a:avLst/>
        </a:prstGeom>
        <a:solidFill>
          <a:schemeClr val="accent2">
            <a:hueOff val="1053744"/>
            <a:satOff val="-5158"/>
            <a:lumOff val="289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Questions of competence/self-worth</a:t>
          </a:r>
        </a:p>
      </dsp:txBody>
      <dsp:txXfrm>
        <a:off x="19904" y="3344600"/>
        <a:ext cx="5575179" cy="367937"/>
      </dsp:txXfrm>
    </dsp:sp>
    <dsp:sp modelId="{5A6359AF-4BD0-AD4E-92C8-034EE08A42E8}">
      <dsp:nvSpPr>
        <dsp:cNvPr id="0" name=""/>
        <dsp:cNvSpPr/>
      </dsp:nvSpPr>
      <dsp:spPr>
        <a:xfrm>
          <a:off x="0" y="3781401"/>
          <a:ext cx="5614987" cy="407745"/>
        </a:xfrm>
        <a:prstGeom prst="roundRect">
          <a:avLst/>
        </a:prstGeom>
        <a:solidFill>
          <a:schemeClr val="accent2">
            <a:hueOff val="1204279"/>
            <a:satOff val="-5895"/>
            <a:lumOff val="33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Increased sensitivity to violence</a:t>
          </a:r>
        </a:p>
      </dsp:txBody>
      <dsp:txXfrm>
        <a:off x="19904" y="3801305"/>
        <a:ext cx="5575179" cy="367937"/>
      </dsp:txXfrm>
    </dsp:sp>
    <dsp:sp modelId="{144E5B68-6C6A-9A4A-84C3-DC31F288A59B}">
      <dsp:nvSpPr>
        <dsp:cNvPr id="0" name=""/>
        <dsp:cNvSpPr/>
      </dsp:nvSpPr>
      <dsp:spPr>
        <a:xfrm>
          <a:off x="0" y="4238106"/>
          <a:ext cx="5614987" cy="407745"/>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Changes in world view / spirituality</a:t>
          </a:r>
        </a:p>
      </dsp:txBody>
      <dsp:txXfrm>
        <a:off x="19904" y="4258010"/>
        <a:ext cx="5575179"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F43B-5307-AA4E-966E-103BCE3B4DC5}" type="datetimeFigureOut">
              <a:rPr lang="en-US" smtClean="0"/>
              <a:t>4/11/2022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9DDD4-387C-534C-AF34-B445D096861C}" type="slidenum">
              <a:rPr lang="en-US" smtClean="0"/>
              <a:t>‹#›</a:t>
            </a:fld>
            <a:endParaRPr lang="en-US" dirty="0"/>
          </a:p>
        </p:txBody>
      </p:sp>
    </p:spTree>
    <p:extLst>
      <p:ext uri="{BB962C8B-B14F-4D97-AF65-F5344CB8AC3E}">
        <p14:creationId xmlns:p14="http://schemas.microsoft.com/office/powerpoint/2010/main" val="349824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6650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386772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55348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218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369304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423083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305396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87900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72035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385932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88382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411076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027383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6368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405147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24674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242417D-EF99-8348-AE62-E1A2A8AC1CDC}" type="datetimeFigureOut">
              <a:rPr lang="en-US" smtClean="0"/>
              <a:t>4/11/2022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4E2186-28C9-C14A-A22F-3338772C73AA}" type="slidenum">
              <a:rPr lang="en-US" smtClean="0"/>
              <a:t>‹#›</a:t>
            </a:fld>
            <a:endParaRPr lang="en-US" dirty="0"/>
          </a:p>
        </p:txBody>
      </p:sp>
    </p:spTree>
    <p:extLst>
      <p:ext uri="{BB962C8B-B14F-4D97-AF65-F5344CB8AC3E}">
        <p14:creationId xmlns:p14="http://schemas.microsoft.com/office/powerpoint/2010/main" val="414606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242417D-EF99-8348-AE62-E1A2A8AC1CDC}" type="datetimeFigureOut">
              <a:rPr lang="en-US" smtClean="0"/>
              <a:t>4/11/2022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84E2186-28C9-C14A-A22F-3338772C73AA}" type="slidenum">
              <a:rPr lang="en-US" smtClean="0"/>
              <a:t>‹#›</a:t>
            </a:fld>
            <a:endParaRPr lang="en-US" dirty="0"/>
          </a:p>
        </p:txBody>
      </p:sp>
    </p:spTree>
    <p:extLst>
      <p:ext uri="{BB962C8B-B14F-4D97-AF65-F5344CB8AC3E}">
        <p14:creationId xmlns:p14="http://schemas.microsoft.com/office/powerpoint/2010/main" val="3388659589"/>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F521ADC-0BF1-AA49-A3AD-99C8F184FB03}"/>
              </a:ext>
            </a:extLst>
          </p:cNvPr>
          <p:cNvPicPr>
            <a:picLocks noChangeAspect="1"/>
          </p:cNvPicPr>
          <p:nvPr/>
        </p:nvPicPr>
        <p:blipFill rotWithShape="1">
          <a:blip r:embed="rId2">
            <a:alphaModFix amt="40000"/>
          </a:blip>
          <a:srcRect t="4802" b="21908"/>
          <a:stretch/>
        </p:blipFill>
        <p:spPr>
          <a:xfrm>
            <a:off x="20" y="10"/>
            <a:ext cx="12191980" cy="6857990"/>
          </a:xfrm>
          <a:prstGeom prst="rect">
            <a:avLst/>
          </a:prstGeom>
        </p:spPr>
      </p:pic>
      <p:sp>
        <p:nvSpPr>
          <p:cNvPr id="2" name="Title 1">
            <a:extLst>
              <a:ext uri="{FF2B5EF4-FFF2-40B4-BE49-F238E27FC236}">
                <a16:creationId xmlns:a16="http://schemas.microsoft.com/office/drawing/2014/main" id="{BCE74B33-E280-8640-B40D-D60687DB27F6}"/>
              </a:ext>
            </a:extLst>
          </p:cNvPr>
          <p:cNvSpPr>
            <a:spLocks noGrp="1"/>
          </p:cNvSpPr>
          <p:nvPr>
            <p:ph type="ctrTitle"/>
          </p:nvPr>
        </p:nvSpPr>
        <p:spPr>
          <a:xfrm>
            <a:off x="1154954" y="541538"/>
            <a:ext cx="9208245" cy="4235843"/>
          </a:xfrm>
        </p:spPr>
        <p:txBody>
          <a:bodyPr>
            <a:normAutofit fontScale="90000"/>
          </a:bodyPr>
          <a:lstStyle/>
          <a:p>
            <a:pPr>
              <a:lnSpc>
                <a:spcPct val="90000"/>
              </a:lnSpc>
            </a:pPr>
            <a:r>
              <a:rPr lang="da-DK" sz="4500" dirty="0">
                <a:solidFill>
                  <a:schemeClr val="tx1"/>
                </a:solidFill>
              </a:rPr>
              <a:t>Psychological trauma in people seeking asylum and granted leave to remain –</a:t>
            </a:r>
            <a:br>
              <a:rPr lang="da-DK" sz="4500" dirty="0">
                <a:solidFill>
                  <a:schemeClr val="tx1"/>
                </a:solidFill>
              </a:rPr>
            </a:br>
            <a:r>
              <a:rPr lang="da-DK" sz="4500" dirty="0">
                <a:solidFill>
                  <a:schemeClr val="tx1"/>
                </a:solidFill>
              </a:rPr>
              <a:t>developing a trauma-informed approach</a:t>
            </a:r>
            <a:br>
              <a:rPr lang="da-DK" sz="4500" dirty="0">
                <a:solidFill>
                  <a:schemeClr val="tx1"/>
                </a:solidFill>
              </a:rPr>
            </a:br>
            <a:br>
              <a:rPr lang="da-DK" sz="4500" dirty="0">
                <a:solidFill>
                  <a:schemeClr val="tx1"/>
                </a:solidFill>
              </a:rPr>
            </a:br>
            <a:endParaRPr lang="en-US" sz="4500" dirty="0">
              <a:solidFill>
                <a:schemeClr val="tx1"/>
              </a:solidFill>
            </a:endParaRPr>
          </a:p>
        </p:txBody>
      </p:sp>
      <p:sp>
        <p:nvSpPr>
          <p:cNvPr id="3" name="Subtitle 2">
            <a:extLst>
              <a:ext uri="{FF2B5EF4-FFF2-40B4-BE49-F238E27FC236}">
                <a16:creationId xmlns:a16="http://schemas.microsoft.com/office/drawing/2014/main" id="{8202B30B-13CE-AB4E-B5D0-66E5F9A2FFC1}"/>
              </a:ext>
            </a:extLst>
          </p:cNvPr>
          <p:cNvSpPr>
            <a:spLocks noGrp="1"/>
          </p:cNvSpPr>
          <p:nvPr>
            <p:ph type="subTitle" idx="1"/>
          </p:nvPr>
        </p:nvSpPr>
        <p:spPr>
          <a:xfrm>
            <a:off x="1154955" y="4777380"/>
            <a:ext cx="8825658" cy="861420"/>
          </a:xfrm>
        </p:spPr>
        <p:txBody>
          <a:bodyPr>
            <a:normAutofit lnSpcReduction="10000"/>
          </a:bodyPr>
          <a:lstStyle/>
          <a:p>
            <a:pPr>
              <a:lnSpc>
                <a:spcPct val="90000"/>
              </a:lnSpc>
            </a:pPr>
            <a:r>
              <a:rPr lang="en-US" dirty="0">
                <a:solidFill>
                  <a:schemeClr val="tx1"/>
                </a:solidFill>
              </a:rPr>
              <a:t>Jackie Batchelor</a:t>
            </a:r>
          </a:p>
          <a:p>
            <a:pPr>
              <a:lnSpc>
                <a:spcPct val="90000"/>
              </a:lnSpc>
            </a:pPr>
            <a:endParaRPr lang="en-US" sz="1100" dirty="0">
              <a:solidFill>
                <a:schemeClr val="tx1"/>
              </a:solidFill>
            </a:endParaRPr>
          </a:p>
          <a:p>
            <a:pPr>
              <a:lnSpc>
                <a:spcPct val="90000"/>
              </a:lnSpc>
            </a:pPr>
            <a:r>
              <a:rPr lang="en-US" sz="1100" dirty="0">
                <a:solidFill>
                  <a:schemeClr val="tx1"/>
                </a:solidFill>
              </a:rPr>
              <a:t>With thanks to Dr </a:t>
            </a:r>
            <a:r>
              <a:rPr lang="en-US" sz="1100" dirty="0" err="1">
                <a:solidFill>
                  <a:schemeClr val="tx1"/>
                </a:solidFill>
              </a:rPr>
              <a:t>Mirjam</a:t>
            </a:r>
            <a:r>
              <a:rPr lang="en-US" sz="1100" dirty="0">
                <a:solidFill>
                  <a:schemeClr val="tx1"/>
                </a:solidFill>
              </a:rPr>
              <a:t> </a:t>
            </a:r>
            <a:r>
              <a:rPr lang="en-US" sz="1100" dirty="0" err="1">
                <a:solidFill>
                  <a:schemeClr val="tx1"/>
                </a:solidFill>
              </a:rPr>
              <a:t>THulleson</a:t>
            </a:r>
            <a:endParaRPr lang="en-US" sz="1100" dirty="0">
              <a:solidFill>
                <a:schemeClr val="tx1"/>
              </a:solidFill>
            </a:endParaRPr>
          </a:p>
        </p:txBody>
      </p:sp>
    </p:spTree>
    <p:extLst>
      <p:ext uri="{BB962C8B-B14F-4D97-AF65-F5344CB8AC3E}">
        <p14:creationId xmlns:p14="http://schemas.microsoft.com/office/powerpoint/2010/main" val="3073805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90F9-8462-1646-9E7B-D430A7096444}"/>
              </a:ext>
            </a:extLst>
          </p:cNvPr>
          <p:cNvSpPr>
            <a:spLocks noGrp="1"/>
          </p:cNvSpPr>
          <p:nvPr>
            <p:ph type="title"/>
          </p:nvPr>
        </p:nvSpPr>
        <p:spPr>
          <a:xfrm>
            <a:off x="646111" y="812800"/>
            <a:ext cx="9404723" cy="1040448"/>
          </a:xfrm>
        </p:spPr>
        <p:txBody>
          <a:bodyPr/>
          <a:lstStyle/>
          <a:p>
            <a:r>
              <a:rPr lang="en-US"/>
              <a:t>							</a:t>
            </a:r>
            <a:r>
              <a:rPr lang="en-US">
                <a:latin typeface="Calibri" panose="020F0502020204030204" pitchFamily="34" charset="0"/>
                <a:cs typeface="Calibri" panose="020F0502020204030204" pitchFamily="34" charset="0"/>
              </a:rPr>
              <a:t>Complex PTSD </a:t>
            </a:r>
          </a:p>
        </p:txBody>
      </p:sp>
      <p:sp>
        <p:nvSpPr>
          <p:cNvPr id="3" name="Content Placeholder 2">
            <a:extLst>
              <a:ext uri="{FF2B5EF4-FFF2-40B4-BE49-F238E27FC236}">
                <a16:creationId xmlns:a16="http://schemas.microsoft.com/office/drawing/2014/main" id="{F6CF186C-B94F-0E4F-B38D-4632CCF07C89}"/>
              </a:ext>
            </a:extLst>
          </p:cNvPr>
          <p:cNvSpPr>
            <a:spLocks noGrp="1"/>
          </p:cNvSpPr>
          <p:nvPr>
            <p:ph idx="1"/>
          </p:nvPr>
        </p:nvSpPr>
        <p:spPr/>
        <p:txBody>
          <a:bodyPr/>
          <a:lstStyle/>
          <a:p>
            <a:pPr marL="0" indent="0">
              <a:buNone/>
            </a:pPr>
            <a:r>
              <a:rPr lang="en-GB" i="1"/>
              <a:t>‘</a:t>
            </a:r>
            <a:r>
              <a:rPr lang="en-GB" sz="2400" i="1">
                <a:latin typeface="Calibri" panose="020F0502020204030204" pitchFamily="34" charset="0"/>
                <a:cs typeface="Calibri" panose="020F0502020204030204" pitchFamily="34" charset="0"/>
              </a:rPr>
              <a:t>Complex PTSD develops in a subset of people with PTSD. It is a diagnosis in the ICD‑11, which defines it as arising after exposure to an event or series of events of an extremely threatening or horrific nature, most often prolonged or repetitive events from which escape is difficult or impossible (for example, torture, slavery, genocide campaigns, prolonged domestic violence, repeated childhood sexual or physical abuse). The disorder is characterised by the core symptoms of PTSD; that is, all diagnostic requirements for PTSD are met.’</a:t>
            </a:r>
          </a:p>
          <a:p>
            <a:pPr marL="0" indent="0">
              <a:buNone/>
            </a:pPr>
            <a:endParaRPr lang="en-US" sz="2400">
              <a:latin typeface="Calibri" panose="020F0502020204030204" pitchFamily="34" charset="0"/>
              <a:cs typeface="Calibri" panose="020F0502020204030204" pitchFamily="34" charset="0"/>
            </a:endParaRPr>
          </a:p>
          <a:p>
            <a:pPr marL="0" indent="0">
              <a:buNone/>
            </a:pPr>
            <a:r>
              <a:rPr lang="en-GB" sz="2400" i="1">
                <a:latin typeface="Calibri" panose="020F0502020204030204" pitchFamily="34" charset="0"/>
                <a:cs typeface="Calibri" panose="020F0502020204030204" pitchFamily="34" charset="0"/>
              </a:rPr>
              <a:t>(ICD-11 is the WHO diagnostic manual)</a:t>
            </a:r>
            <a:endParaRPr lang="en-US" sz="2400">
              <a:latin typeface="Calibri" panose="020F0502020204030204" pitchFamily="34" charset="0"/>
              <a:cs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290473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C08B-86D4-F044-BDDD-8659D44F4A7A}"/>
              </a:ext>
            </a:extLst>
          </p:cNvPr>
          <p:cNvSpPr>
            <a:spLocks noGrp="1"/>
          </p:cNvSpPr>
          <p:nvPr>
            <p:ph type="title"/>
          </p:nvPr>
        </p:nvSpPr>
        <p:spPr/>
        <p:txBody>
          <a:bodyPr/>
          <a:lstStyle/>
          <a:p>
            <a:r>
              <a:rPr lang="en-US"/>
              <a:t>Complex PTSD manifestation</a:t>
            </a:r>
          </a:p>
        </p:txBody>
      </p:sp>
      <p:sp>
        <p:nvSpPr>
          <p:cNvPr id="3" name="Content Placeholder 2">
            <a:extLst>
              <a:ext uri="{FF2B5EF4-FFF2-40B4-BE49-F238E27FC236}">
                <a16:creationId xmlns:a16="http://schemas.microsoft.com/office/drawing/2014/main" id="{4549D59F-581A-D04D-8C87-C009B8BF579B}"/>
              </a:ext>
            </a:extLst>
          </p:cNvPr>
          <p:cNvSpPr>
            <a:spLocks noGrp="1"/>
          </p:cNvSpPr>
          <p:nvPr>
            <p:ph idx="1"/>
          </p:nvPr>
        </p:nvSpPr>
        <p:spPr>
          <a:xfrm>
            <a:off x="1103312" y="1659468"/>
            <a:ext cx="8946541" cy="4588932"/>
          </a:xfrm>
        </p:spPr>
        <p:txBody>
          <a:bodyPr>
            <a:normAutofit fontScale="92500" lnSpcReduction="10000"/>
          </a:bodyPr>
          <a:lstStyle/>
          <a:p>
            <a:pPr fontAlgn="base"/>
            <a:r>
              <a:rPr lang="en-GB" b="1"/>
              <a:t>Difficulty controlling emotions</a:t>
            </a:r>
            <a:r>
              <a:rPr lang="en-GB"/>
              <a:t>. It's common for someone suffering from C-PTSD to lose control over their emotions, which can manifest as explosive anger, persistent sadness, depression, and suicidal thoughts.</a:t>
            </a:r>
          </a:p>
          <a:p>
            <a:pPr fontAlgn="base"/>
            <a:r>
              <a:rPr lang="en-GB" b="1"/>
              <a:t>Negative self-view</a:t>
            </a:r>
            <a:r>
              <a:rPr lang="en-GB"/>
              <a:t>. C-PTSD can cause a person to view themselves in a negative light. They may feel helpless, guilty, or ashamed.</a:t>
            </a:r>
            <a:r>
              <a:rPr lang="en-GB" baseline="30000"/>
              <a:t> </a:t>
            </a:r>
            <a:r>
              <a:rPr lang="en-GB"/>
              <a:t>They often have a sense of being completely different from other people.</a:t>
            </a:r>
          </a:p>
          <a:p>
            <a:pPr fontAlgn="base"/>
            <a:r>
              <a:rPr lang="en-GB" b="1"/>
              <a:t>Difficulty with relationships</a:t>
            </a:r>
            <a:r>
              <a:rPr lang="en-GB"/>
              <a:t>. Relationships may suffer due to difficulties trusting others and a negative self-view.</a:t>
            </a:r>
            <a:r>
              <a:rPr lang="en-GB" baseline="30000"/>
              <a:t> </a:t>
            </a:r>
            <a:r>
              <a:rPr lang="en-GB"/>
              <a:t>A person with C-PTSD may avoid relationships or develop unhealthy relationships because that is what they knew in the past.</a:t>
            </a:r>
          </a:p>
          <a:p>
            <a:pPr fontAlgn="base"/>
            <a:r>
              <a:rPr lang="en-GB" b="1"/>
              <a:t>Detachment from the trauma</a:t>
            </a:r>
            <a:r>
              <a:rPr lang="en-GB"/>
              <a:t>. A person may disconnect from themselves (depersonalisation) and the world around them (derealisation). </a:t>
            </a:r>
          </a:p>
          <a:p>
            <a:pPr fontAlgn="base"/>
            <a:r>
              <a:rPr lang="en-GB" b="1"/>
              <a:t>Loss of a system of meanings</a:t>
            </a:r>
            <a:r>
              <a:rPr lang="en-GB"/>
              <a:t>. This can include losing one's core beliefs, values, religious faith, or hope in the world and other people.</a:t>
            </a:r>
          </a:p>
          <a:p>
            <a:endParaRPr lang="en-US"/>
          </a:p>
        </p:txBody>
      </p:sp>
    </p:spTree>
    <p:extLst>
      <p:ext uri="{BB962C8B-B14F-4D97-AF65-F5344CB8AC3E}">
        <p14:creationId xmlns:p14="http://schemas.microsoft.com/office/powerpoint/2010/main" val="398714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B1C-9235-DF44-B769-AC3E34CA0D34}"/>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Trauma experiences during seeking asylum can be ongoing and complex</a:t>
            </a:r>
          </a:p>
        </p:txBody>
      </p:sp>
      <p:sp>
        <p:nvSpPr>
          <p:cNvPr id="3" name="Content Placeholder 2">
            <a:extLst>
              <a:ext uri="{FF2B5EF4-FFF2-40B4-BE49-F238E27FC236}">
                <a16:creationId xmlns:a16="http://schemas.microsoft.com/office/drawing/2014/main" id="{0B854D48-403E-B449-A36B-E0BC2C7F0869}"/>
              </a:ext>
            </a:extLst>
          </p:cNvPr>
          <p:cNvSpPr>
            <a:spLocks noGrp="1"/>
          </p:cNvSpPr>
          <p:nvPr>
            <p:ph idx="1"/>
          </p:nvPr>
        </p:nvSpPr>
        <p:spPr/>
        <p:txBody>
          <a:bodyPr>
            <a:normAutofit fontScale="77500" lnSpcReduction="20000"/>
          </a:bodyPr>
          <a:lstStyle/>
          <a:p>
            <a:endParaRPr lang="en-US" sz="3000"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Constant uncertainty about safety/status.</a:t>
            </a:r>
          </a:p>
          <a:p>
            <a:r>
              <a:rPr lang="en-US" sz="3000" dirty="0">
                <a:latin typeface="Calibri" panose="020F0502020204030204" pitchFamily="34" charset="0"/>
                <a:cs typeface="Calibri" panose="020F0502020204030204" pitchFamily="34" charset="0"/>
              </a:rPr>
              <a:t>Re-traumatization in the host-country i.e., detention, punishing immigration system.</a:t>
            </a:r>
          </a:p>
          <a:p>
            <a:r>
              <a:rPr lang="en-US" sz="3000" dirty="0">
                <a:latin typeface="Calibri" panose="020F0502020204030204" pitchFamily="34" charset="0"/>
                <a:cs typeface="Calibri" panose="020F0502020204030204" pitchFamily="34" charset="0"/>
              </a:rPr>
              <a:t>Homelessness.</a:t>
            </a:r>
          </a:p>
          <a:p>
            <a:r>
              <a:rPr lang="en-US" sz="3000" dirty="0">
                <a:latin typeface="Calibri" panose="020F0502020204030204" pitchFamily="34" charset="0"/>
                <a:cs typeface="Calibri" panose="020F0502020204030204" pitchFamily="34" charset="0"/>
              </a:rPr>
              <a:t>Vulnerability to exploitation – labour, sexual or physical violence.</a:t>
            </a:r>
          </a:p>
          <a:p>
            <a:r>
              <a:rPr lang="en-US" sz="3000" dirty="0">
                <a:latin typeface="Calibri" panose="020F0502020204030204" pitchFamily="34" charset="0"/>
                <a:cs typeface="Calibri" panose="020F0502020204030204" pitchFamily="34" charset="0"/>
              </a:rPr>
              <a:t>Stigma and cultural barriers to seeking help for psychological problems.</a:t>
            </a:r>
          </a:p>
          <a:p>
            <a:r>
              <a:rPr lang="en-US" sz="3000" u="sng" dirty="0">
                <a:latin typeface="Calibri" panose="020F0502020204030204" pitchFamily="34" charset="0"/>
                <a:cs typeface="Calibri" panose="020F0502020204030204" pitchFamily="34" charset="0"/>
              </a:rPr>
              <a:t>Loss and integration challenges: </a:t>
            </a:r>
            <a:r>
              <a:rPr lang="en-US" sz="3000" dirty="0">
                <a:latin typeface="Calibri" panose="020F0502020204030204" pitchFamily="34" charset="0"/>
                <a:cs typeface="Calibri" panose="020F0502020204030204" pitchFamily="34" charset="0"/>
              </a:rPr>
              <a:t>A person has lost their home and all that is familiar, plus loss of loved ones.</a:t>
            </a:r>
          </a:p>
          <a:p>
            <a:endParaRPr lang="en-US" dirty="0"/>
          </a:p>
          <a:p>
            <a:endParaRPr lang="en-US" dirty="0"/>
          </a:p>
        </p:txBody>
      </p:sp>
    </p:spTree>
    <p:extLst>
      <p:ext uri="{BB962C8B-B14F-4D97-AF65-F5344CB8AC3E}">
        <p14:creationId xmlns:p14="http://schemas.microsoft.com/office/powerpoint/2010/main" val="26227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8405-29F2-0F47-8174-8368753432E4}"/>
              </a:ext>
            </a:extLst>
          </p:cNvPr>
          <p:cNvSpPr>
            <a:spLocks noGrp="1"/>
          </p:cNvSpPr>
          <p:nvPr>
            <p:ph type="title"/>
          </p:nvPr>
        </p:nvSpPr>
        <p:spPr>
          <a:xfrm>
            <a:off x="646111" y="452718"/>
            <a:ext cx="9404723" cy="1400530"/>
          </a:xfrm>
        </p:spPr>
        <p:txBody>
          <a:bodyPr>
            <a:normAutofit/>
          </a:bodyPr>
          <a:lstStyle/>
          <a:p>
            <a:r>
              <a:rPr lang="en-US"/>
              <a:t>					What can you do?</a:t>
            </a:r>
            <a:endParaRPr lang="en-US" dirty="0"/>
          </a:p>
        </p:txBody>
      </p:sp>
      <p:graphicFrame>
        <p:nvGraphicFramePr>
          <p:cNvPr id="5" name="Content Placeholder 2">
            <a:extLst>
              <a:ext uri="{FF2B5EF4-FFF2-40B4-BE49-F238E27FC236}">
                <a16:creationId xmlns:a16="http://schemas.microsoft.com/office/drawing/2014/main" id="{6A1FB0D1-39D9-4ABB-A25E-5043798A0808}"/>
              </a:ext>
            </a:extLst>
          </p:cNvPr>
          <p:cNvGraphicFramePr>
            <a:graphicFrameLocks noGrp="1"/>
          </p:cNvGraphicFramePr>
          <p:nvPr>
            <p:ph idx="1"/>
            <p:extLst>
              <p:ext uri="{D42A27DB-BD31-4B8C-83A1-F6EECF244321}">
                <p14:modId xmlns:p14="http://schemas.microsoft.com/office/powerpoint/2010/main" val="2350072166"/>
              </p:ext>
            </p:extLst>
          </p:nvPr>
        </p:nvGraphicFramePr>
        <p:xfrm>
          <a:off x="646110" y="1853248"/>
          <a:ext cx="10174289" cy="434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252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38405-29F2-0F47-8174-8368753432E4}"/>
              </a:ext>
            </a:extLst>
          </p:cNvPr>
          <p:cNvSpPr>
            <a:spLocks noGrp="1"/>
          </p:cNvSpPr>
          <p:nvPr>
            <p:ph type="title"/>
          </p:nvPr>
        </p:nvSpPr>
        <p:spPr>
          <a:xfrm>
            <a:off x="646111" y="452718"/>
            <a:ext cx="9404723" cy="2068540"/>
          </a:xfrm>
        </p:spPr>
        <p:txBody>
          <a:bodyPr>
            <a:normAutofit/>
          </a:bodyPr>
          <a:lstStyle/>
          <a:p>
            <a:r>
              <a:rPr lang="en-US" dirty="0"/>
              <a:t>Discussion</a:t>
            </a:r>
            <a:br>
              <a:rPr lang="en-US" dirty="0"/>
            </a:br>
            <a:br>
              <a:rPr lang="en-US" dirty="0"/>
            </a:br>
            <a:r>
              <a:rPr lang="en-US" dirty="0"/>
              <a:t>What do we do in SWVG?</a:t>
            </a:r>
          </a:p>
        </p:txBody>
      </p:sp>
      <p:sp>
        <p:nvSpPr>
          <p:cNvPr id="4" name="Content Placeholder 3">
            <a:extLst>
              <a:ext uri="{FF2B5EF4-FFF2-40B4-BE49-F238E27FC236}">
                <a16:creationId xmlns:a16="http://schemas.microsoft.com/office/drawing/2014/main" id="{C0CBD72C-22B1-477E-8430-85E57AD28208}"/>
              </a:ext>
            </a:extLst>
          </p:cNvPr>
          <p:cNvSpPr>
            <a:spLocks noGrp="1"/>
          </p:cNvSpPr>
          <p:nvPr>
            <p:ph idx="1"/>
          </p:nvPr>
        </p:nvSpPr>
        <p:spPr/>
        <p:txBody>
          <a:bodyPr/>
          <a:lstStyle/>
          <a:p>
            <a:endParaRPr lang="en-GB" dirty="0"/>
          </a:p>
          <a:p>
            <a:endParaRPr lang="en-GB" dirty="0"/>
          </a:p>
          <a:p>
            <a:endParaRPr lang="en-GB" dirty="0"/>
          </a:p>
          <a:p>
            <a:r>
              <a:rPr lang="en-GB" dirty="0"/>
              <a:t>What do we do already?</a:t>
            </a:r>
          </a:p>
          <a:p>
            <a:endParaRPr lang="en-GB" dirty="0"/>
          </a:p>
          <a:p>
            <a:endParaRPr lang="en-GB" dirty="0"/>
          </a:p>
          <a:p>
            <a:r>
              <a:rPr lang="en-GB" dirty="0"/>
              <a:t>What more can we do?</a:t>
            </a:r>
          </a:p>
        </p:txBody>
      </p:sp>
      <p:pic>
        <p:nvPicPr>
          <p:cNvPr id="7" name="Picture 2">
            <a:extLst>
              <a:ext uri="{FF2B5EF4-FFF2-40B4-BE49-F238E27FC236}">
                <a16:creationId xmlns:a16="http://schemas.microsoft.com/office/drawing/2014/main" id="{EA467A7B-0326-48E1-8C06-4E9D05753D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3" r="6201" b="1"/>
          <a:stretch/>
        </p:blipFill>
        <p:spPr bwMode="auto">
          <a:xfrm>
            <a:off x="6924582" y="2459467"/>
            <a:ext cx="4953740" cy="4033807"/>
          </a:xfrm>
          <a:prstGeom prst="rect">
            <a:avLst/>
          </a:prstGeom>
          <a:solidFill>
            <a:srgbClr val="FFFFFF"/>
          </a:solid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9896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5B70-8F34-46AB-B859-D64082CDCA0E}"/>
              </a:ext>
            </a:extLst>
          </p:cNvPr>
          <p:cNvSpPr>
            <a:spLocks noGrp="1"/>
          </p:cNvSpPr>
          <p:nvPr>
            <p:ph type="title"/>
          </p:nvPr>
        </p:nvSpPr>
        <p:spPr/>
        <p:txBody>
          <a:bodyPr/>
          <a:lstStyle/>
          <a:p>
            <a:r>
              <a:rPr lang="en-GB" dirty="0"/>
              <a:t>A trauma-aware environment</a:t>
            </a:r>
          </a:p>
        </p:txBody>
      </p:sp>
      <p:sp>
        <p:nvSpPr>
          <p:cNvPr id="3" name="Content Placeholder 2">
            <a:extLst>
              <a:ext uri="{FF2B5EF4-FFF2-40B4-BE49-F238E27FC236}">
                <a16:creationId xmlns:a16="http://schemas.microsoft.com/office/drawing/2014/main" id="{39E7C996-8D0F-4225-886D-71B0F910E2CE}"/>
              </a:ext>
            </a:extLst>
          </p:cNvPr>
          <p:cNvSpPr>
            <a:spLocks noGrp="1"/>
          </p:cNvSpPr>
          <p:nvPr>
            <p:ph idx="1"/>
          </p:nvPr>
        </p:nvSpPr>
        <p:spPr/>
        <p:txBody>
          <a:bodyPr>
            <a:normAutofit fontScale="85000" lnSpcReduction="10000"/>
          </a:bodyPr>
          <a:lstStyle/>
          <a:p>
            <a:pPr algn="l" fontAlgn="base">
              <a:buFont typeface="Arial" panose="020B0604020202020204" pitchFamily="34" charset="0"/>
              <a:buChar char="•"/>
            </a:pPr>
            <a:r>
              <a:rPr lang="en-GB" b="0" i="0" dirty="0">
                <a:effectLst/>
                <a:latin typeface="Open Sans" panose="020B0606030504020204" pitchFamily="34" charset="0"/>
              </a:rPr>
              <a:t>promotes safety and understands that nothing can be achieved until a person feels safe</a:t>
            </a:r>
          </a:p>
          <a:p>
            <a:pPr algn="l" fontAlgn="base">
              <a:buFont typeface="Arial" panose="020B0604020202020204" pitchFamily="34" charset="0"/>
              <a:buChar char="•"/>
            </a:pPr>
            <a:r>
              <a:rPr lang="en-GB" b="0" i="0" dirty="0">
                <a:effectLst/>
                <a:latin typeface="Open Sans" panose="020B0606030504020204" pitchFamily="34" charset="0"/>
              </a:rPr>
              <a:t> offers a relational approach to behaviour, that is, behaviour alerts us to the fact that something needs addressing rather than as something that is ‘bad’ and needs punishing</a:t>
            </a:r>
          </a:p>
          <a:p>
            <a:pPr algn="l" fontAlgn="base">
              <a:buFont typeface="Arial" panose="020B0604020202020204" pitchFamily="34" charset="0"/>
              <a:buChar char="•"/>
            </a:pPr>
            <a:r>
              <a:rPr lang="en-GB" b="0" i="0" dirty="0">
                <a:effectLst/>
                <a:latin typeface="Open Sans" panose="020B0606030504020204" pitchFamily="34" charset="0"/>
              </a:rPr>
              <a:t>understands our automatic response to stress (fight, flight, freeze) and how to recognise when that is happening and understanding that it is a ‘damaged’ system that needs extra special care if it has been over activated through trauma</a:t>
            </a:r>
          </a:p>
          <a:p>
            <a:pPr algn="l" fontAlgn="base">
              <a:buFont typeface="Arial" panose="020B0604020202020204" pitchFamily="34" charset="0"/>
              <a:buChar char="•"/>
            </a:pPr>
            <a:r>
              <a:rPr lang="en-GB" b="0" i="0" dirty="0">
                <a:effectLst/>
                <a:latin typeface="Open Sans" panose="020B0606030504020204" pitchFamily="34" charset="0"/>
              </a:rPr>
              <a:t>nurtures and supports EVERYONE in the environment, recognising that resilient people need resilient others</a:t>
            </a:r>
          </a:p>
          <a:p>
            <a:pPr algn="l" fontAlgn="base">
              <a:buFont typeface="Arial" panose="020B0604020202020204" pitchFamily="34" charset="0"/>
              <a:buChar char="•"/>
            </a:pPr>
            <a:r>
              <a:rPr lang="en-GB" b="0" i="0" dirty="0">
                <a:effectLst/>
                <a:latin typeface="Open Sans" panose="020B0606030504020204" pitchFamily="34" charset="0"/>
              </a:rPr>
              <a:t>focuses on our strengths</a:t>
            </a:r>
          </a:p>
          <a:p>
            <a:pPr algn="l" fontAlgn="base">
              <a:buFont typeface="Arial" panose="020B0604020202020204" pitchFamily="34" charset="0"/>
              <a:buChar char="•"/>
            </a:pPr>
            <a:r>
              <a:rPr lang="en-GB" b="0" i="0" dirty="0">
                <a:effectLst/>
                <a:latin typeface="Open Sans" panose="020B0606030504020204" pitchFamily="34" charset="0"/>
              </a:rPr>
              <a:t>helps people to regulate their emotions before focusing on anything else</a:t>
            </a:r>
          </a:p>
          <a:p>
            <a:pPr algn="l" fontAlgn="base">
              <a:buFont typeface="Arial" panose="020B0604020202020204" pitchFamily="34" charset="0"/>
              <a:buChar char="•"/>
            </a:pPr>
            <a:r>
              <a:rPr lang="en-GB" b="0" i="0" dirty="0">
                <a:effectLst/>
                <a:latin typeface="Open Sans" panose="020B0606030504020204" pitchFamily="34" charset="0"/>
              </a:rPr>
              <a:t>weaves words such as compassion, empathy, connection, safety and trust into its narrative</a:t>
            </a:r>
          </a:p>
          <a:p>
            <a:endParaRPr lang="en-GB" dirty="0"/>
          </a:p>
        </p:txBody>
      </p:sp>
    </p:spTree>
    <p:extLst>
      <p:ext uri="{BB962C8B-B14F-4D97-AF65-F5344CB8AC3E}">
        <p14:creationId xmlns:p14="http://schemas.microsoft.com/office/powerpoint/2010/main" val="3186920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5" name="Picture 11">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7" name="Picture 1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9" name="Oval 15">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 name="Picture 17">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1" name="Picture 19">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2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ABD78-051B-1D4A-B4A9-8053586F0333}"/>
              </a:ext>
            </a:extLst>
          </p:cNvPr>
          <p:cNvSpPr>
            <a:spLocks noGrp="1"/>
          </p:cNvSpPr>
          <p:nvPr>
            <p:ph type="title"/>
          </p:nvPr>
        </p:nvSpPr>
        <p:spPr>
          <a:xfrm>
            <a:off x="8000837" y="1325880"/>
            <a:ext cx="3543464" cy="3066507"/>
          </a:xfrm>
        </p:spPr>
        <p:txBody>
          <a:bodyPr vert="horz" lIns="91440" tIns="45720" rIns="91440" bIns="45720" rtlCol="0" anchor="b">
            <a:normAutofit/>
          </a:bodyPr>
          <a:lstStyle/>
          <a:p>
            <a:pPr>
              <a:lnSpc>
                <a:spcPct val="90000"/>
              </a:lnSpc>
            </a:pPr>
            <a:r>
              <a:rPr lang="en-US" sz="3400">
                <a:solidFill>
                  <a:srgbClr val="EBEBEB"/>
                </a:solidFill>
              </a:rPr>
              <a:t>How can you support yourself when working with survivors of trauma?</a:t>
            </a:r>
          </a:p>
        </p:txBody>
      </p:sp>
      <p:sp>
        <p:nvSpPr>
          <p:cNvPr id="26"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3666"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Content Placeholder 6" descr="Cherry blossom with sky in background">
            <a:extLst>
              <a:ext uri="{FF2B5EF4-FFF2-40B4-BE49-F238E27FC236}">
                <a16:creationId xmlns:a16="http://schemas.microsoft.com/office/drawing/2014/main" id="{6103A2F7-A353-8048-BE79-C06F5999BBC4}"/>
              </a:ext>
            </a:extLst>
          </p:cNvPr>
          <p:cNvPicPr>
            <a:picLocks noGrp="1" noChangeAspect="1"/>
          </p:cNvPicPr>
          <p:nvPr>
            <p:ph idx="1"/>
          </p:nvPr>
        </p:nvPicPr>
        <p:blipFill rotWithShape="1">
          <a:blip r:embed="rId7"/>
          <a:srcRect r="24470" b="-1"/>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8" name="Rectangle 27">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3015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24F2-31B8-924C-8A00-03190417268D}"/>
              </a:ext>
            </a:extLst>
          </p:cNvPr>
          <p:cNvSpPr>
            <a:spLocks noGrp="1"/>
          </p:cNvSpPr>
          <p:nvPr>
            <p:ph type="title"/>
          </p:nvPr>
        </p:nvSpPr>
        <p:spPr>
          <a:xfrm>
            <a:off x="646111" y="846666"/>
            <a:ext cx="9404723" cy="1006581"/>
          </a:xfrm>
        </p:spPr>
        <p:txBody>
          <a:bodyPr/>
          <a:lstStyle/>
          <a:p>
            <a:r>
              <a:rPr lang="en-US"/>
              <a:t>					Vicarious Trauma</a:t>
            </a:r>
          </a:p>
        </p:txBody>
      </p:sp>
      <p:sp>
        <p:nvSpPr>
          <p:cNvPr id="3" name="Content Placeholder 2">
            <a:extLst>
              <a:ext uri="{FF2B5EF4-FFF2-40B4-BE49-F238E27FC236}">
                <a16:creationId xmlns:a16="http://schemas.microsoft.com/office/drawing/2014/main" id="{6EC1A0AA-8B46-484F-9D16-83FE36B4D813}"/>
              </a:ext>
            </a:extLst>
          </p:cNvPr>
          <p:cNvSpPr>
            <a:spLocks noGrp="1"/>
          </p:cNvSpPr>
          <p:nvPr>
            <p:ph idx="1"/>
          </p:nvPr>
        </p:nvSpPr>
        <p:spPr/>
        <p:txBody>
          <a:bodyPr>
            <a:normAutofit fontScale="92500"/>
          </a:bodyPr>
          <a:lstStyle/>
          <a:p>
            <a:pPr marL="0" indent="0">
              <a:buNone/>
              <a:defRPr/>
            </a:pPr>
            <a:r>
              <a:rPr lang="en-GB" dirty="0">
                <a:latin typeface="Calibri" panose="020F0502020204030204" pitchFamily="34" charset="0"/>
                <a:cs typeface="Calibri" panose="020F0502020204030204" pitchFamily="34" charset="0"/>
              </a:rPr>
              <a:t>‘</a:t>
            </a:r>
            <a:r>
              <a:rPr lang="en-GB" sz="2400" dirty="0">
                <a:latin typeface="Calibri" panose="020F0502020204030204" pitchFamily="34" charset="0"/>
                <a:cs typeface="Calibri" panose="020F0502020204030204" pitchFamily="34" charset="0"/>
              </a:rPr>
              <a:t>The expectation that we can be immersed in suffering and loss and not be touched by it is as unrealistic as expecting to walk through water without getting wet’</a:t>
            </a:r>
          </a:p>
          <a:p>
            <a:pPr marL="0" indent="0" algn="r">
              <a:buNone/>
              <a:defRPr/>
            </a:pPr>
            <a:r>
              <a:rPr lang="en-GB" i="1" dirty="0">
                <a:latin typeface="Calibri" panose="020F0502020204030204" pitchFamily="34" charset="0"/>
                <a:cs typeface="Calibri" panose="020F0502020204030204" pitchFamily="34" charset="0"/>
              </a:rPr>
              <a:t>Kitchen Table Wisdom: Stories That Heal, </a:t>
            </a:r>
          </a:p>
          <a:p>
            <a:pPr marL="0" indent="0" algn="r">
              <a:buNone/>
              <a:defRPr/>
            </a:pPr>
            <a:r>
              <a:rPr lang="en-GB" i="1" dirty="0">
                <a:latin typeface="Calibri" panose="020F0502020204030204" pitchFamily="34" charset="0"/>
                <a:cs typeface="Calibri" panose="020F0502020204030204" pitchFamily="34" charset="0"/>
              </a:rPr>
              <a:t>Rachel Remen (1996)</a:t>
            </a:r>
            <a:endParaRPr lang="en-GB" dirty="0">
              <a:latin typeface="Calibri" panose="020F0502020204030204" pitchFamily="34" charset="0"/>
              <a:cs typeface="Calibri" panose="020F0502020204030204" pitchFamily="34" charset="0"/>
            </a:endParaRPr>
          </a:p>
          <a:p>
            <a:pPr marL="0" indent="0">
              <a:buNone/>
              <a:defRPr/>
            </a:pPr>
            <a:r>
              <a:rPr lang="en-GB" sz="2400" dirty="0">
                <a:latin typeface="Calibri" panose="020F0502020204030204" pitchFamily="34" charset="0"/>
                <a:cs typeface="Calibri" panose="020F0502020204030204" pitchFamily="34" charset="0"/>
              </a:rPr>
              <a:t>Secondary Traumatic Stress:</a:t>
            </a:r>
          </a:p>
          <a:p>
            <a:pPr marL="0" indent="0">
              <a:buNone/>
              <a:defRPr/>
            </a:pPr>
            <a:r>
              <a:rPr lang="en-US" sz="2400" dirty="0">
                <a:latin typeface="Calibri" panose="020F0502020204030204" pitchFamily="34" charset="0"/>
                <a:cs typeface="Calibri" panose="020F0502020204030204" pitchFamily="34" charset="0"/>
              </a:rPr>
              <a:t>‘The natural consequent behaviors resulting from knowledge about a traumatizing event experienced by a significant other. It is the stress resulting from helping or wanting to help a traumatized or suffering person.’ </a:t>
            </a:r>
          </a:p>
          <a:p>
            <a:pPr marL="0" indent="0">
              <a:buNone/>
              <a:defRPr/>
            </a:pPr>
            <a:r>
              <a:rPr lang="en-US" sz="24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(Figley, 1995).</a:t>
            </a:r>
            <a:endParaRPr lang="en-GB" i="1" dirty="0">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21485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9F9F79-2C82-1141-8A07-915BD87DA16D}"/>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How does vicarious trauma manifest?</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1FD89F1-11A7-4685-9BB1-D52EEB056CF4}"/>
              </a:ext>
            </a:extLst>
          </p:cNvPr>
          <p:cNvGraphicFramePr>
            <a:graphicFrameLocks noGrp="1"/>
          </p:cNvGraphicFramePr>
          <p:nvPr>
            <p:ph idx="1"/>
            <p:extLst>
              <p:ext uri="{D42A27DB-BD31-4B8C-83A1-F6EECF244321}">
                <p14:modId xmlns:p14="http://schemas.microsoft.com/office/powerpoint/2010/main" val="2241552324"/>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147423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F3D5-EC96-454C-B38F-225D012EF295}"/>
              </a:ext>
            </a:extLst>
          </p:cNvPr>
          <p:cNvSpPr>
            <a:spLocks noGrp="1"/>
          </p:cNvSpPr>
          <p:nvPr>
            <p:ph type="title"/>
          </p:nvPr>
        </p:nvSpPr>
        <p:spPr/>
        <p:txBody>
          <a:bodyPr/>
          <a:lstStyle/>
          <a:p>
            <a:r>
              <a:rPr lang="en-US" dirty="0"/>
              <a:t>Risk factors for developing Vicarious Trauma</a:t>
            </a:r>
          </a:p>
        </p:txBody>
      </p:sp>
      <p:sp>
        <p:nvSpPr>
          <p:cNvPr id="3" name="Content Placeholder 2">
            <a:extLst>
              <a:ext uri="{FF2B5EF4-FFF2-40B4-BE49-F238E27FC236}">
                <a16:creationId xmlns:a16="http://schemas.microsoft.com/office/drawing/2014/main" id="{0B95BFE1-AEFC-4149-A53D-E52A141998FA}"/>
              </a:ext>
            </a:extLst>
          </p:cNvPr>
          <p:cNvSpPr>
            <a:spLocks noGrp="1"/>
          </p:cNvSpPr>
          <p:nvPr>
            <p:ph idx="1"/>
          </p:nvPr>
        </p:nvSpPr>
        <p:spPr/>
        <p:txBody>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Own trauma experiences</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Ignoring boundaries/not being able to take space for self</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Not taking breaks</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Isolation</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Not enough reflective space/supervision</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Feeling responsibility towards others</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Overworking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Poor time management</a:t>
            </a:r>
          </a:p>
          <a:p>
            <a:endParaRPr lang="en-US" dirty="0"/>
          </a:p>
        </p:txBody>
      </p:sp>
    </p:spTree>
    <p:extLst>
      <p:ext uri="{BB962C8B-B14F-4D97-AF65-F5344CB8AC3E}">
        <p14:creationId xmlns:p14="http://schemas.microsoft.com/office/powerpoint/2010/main" val="147652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A2D1-7E46-CC44-B866-459DB39D0542}"/>
              </a:ext>
            </a:extLst>
          </p:cNvPr>
          <p:cNvSpPr>
            <a:spLocks noGrp="1"/>
          </p:cNvSpPr>
          <p:nvPr>
            <p:ph type="title"/>
          </p:nvPr>
        </p:nvSpPr>
        <p:spPr>
          <a:xfrm>
            <a:off x="646111" y="745066"/>
            <a:ext cx="9404723" cy="1108181"/>
          </a:xfrm>
        </p:spPr>
        <p:txBody>
          <a:bodyPr/>
          <a:lstStyle/>
          <a:p>
            <a:r>
              <a:rPr lang="en-US" dirty="0"/>
              <a:t>			Introduction</a:t>
            </a:r>
          </a:p>
        </p:txBody>
      </p:sp>
      <p:sp>
        <p:nvSpPr>
          <p:cNvPr id="3" name="Content Placeholder 2">
            <a:extLst>
              <a:ext uri="{FF2B5EF4-FFF2-40B4-BE49-F238E27FC236}">
                <a16:creationId xmlns:a16="http://schemas.microsoft.com/office/drawing/2014/main" id="{27D29B57-B7F4-944A-BCA9-FDF1842F328D}"/>
              </a:ext>
            </a:extLst>
          </p:cNvPr>
          <p:cNvSpPr>
            <a:spLocks noGrp="1"/>
          </p:cNvSpPr>
          <p:nvPr>
            <p:ph idx="1"/>
          </p:nvPr>
        </p:nvSpPr>
        <p:spPr/>
        <p:txBody>
          <a:bodyPr>
            <a:normAutofit/>
          </a:bodyPr>
          <a:lstStyle/>
          <a:p>
            <a:pPr lvl="0">
              <a:buFont typeface="Arial" panose="020B0604020202020204" pitchFamily="34" charset="0"/>
              <a:buChar char="•"/>
            </a:pPr>
            <a:r>
              <a:rPr lang="en-US" sz="2800" dirty="0">
                <a:latin typeface="Calibri" panose="020F0502020204030204" pitchFamily="34" charset="0"/>
                <a:cs typeface="Calibri" panose="020F0502020204030204" pitchFamily="34" charset="0"/>
              </a:rPr>
              <a:t>The psychological presentation of people granted refuge </a:t>
            </a:r>
          </a:p>
          <a:p>
            <a:pPr lvl="0">
              <a:buFont typeface="Arial" panose="020B0604020202020204" pitchFamily="34" charset="0"/>
              <a:buChar char="•"/>
            </a:pPr>
            <a:r>
              <a:rPr lang="en-US" sz="2800" dirty="0">
                <a:latin typeface="Calibri" panose="020F0502020204030204" pitchFamily="34" charset="0"/>
                <a:cs typeface="Calibri" panose="020F0502020204030204" pitchFamily="34" charset="0"/>
              </a:rPr>
              <a:t>An introduction to PTSD and Complex PTSD</a:t>
            </a:r>
          </a:p>
          <a:p>
            <a:pPr lvl="0">
              <a:buFont typeface="Arial" panose="020B0604020202020204" pitchFamily="34" charset="0"/>
              <a:buChar char="•"/>
            </a:pPr>
            <a:r>
              <a:rPr lang="en-US" sz="2800" dirty="0">
                <a:latin typeface="Calibri" panose="020F0502020204030204" pitchFamily="34" charset="0"/>
                <a:cs typeface="Calibri" panose="020F0502020204030204" pitchFamily="34" charset="0"/>
              </a:rPr>
              <a:t>Ongoing trauma experience of people seeking asylum </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Developing a trauma-informed approach and environment</a:t>
            </a:r>
          </a:p>
          <a:p>
            <a:pPr lvl="0">
              <a:buFont typeface="Arial" panose="020B0604020202020204" pitchFamily="34" charset="0"/>
              <a:buChar char="•"/>
            </a:pPr>
            <a:r>
              <a:rPr lang="en-US" sz="2800" dirty="0">
                <a:latin typeface="Calibri" panose="020F0502020204030204" pitchFamily="34" charset="0"/>
                <a:cs typeface="Calibri" panose="020F0502020204030204" pitchFamily="34" charset="0"/>
              </a:rPr>
              <a:t>Vicarious trauma and how we recognise it in ourselves and others</a:t>
            </a:r>
          </a:p>
          <a:p>
            <a:endParaRPr lang="en-US" dirty="0"/>
          </a:p>
        </p:txBody>
      </p:sp>
    </p:spTree>
    <p:extLst>
      <p:ext uri="{BB962C8B-B14F-4D97-AF65-F5344CB8AC3E}">
        <p14:creationId xmlns:p14="http://schemas.microsoft.com/office/powerpoint/2010/main" val="3193714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FF21-5C90-E048-81EB-FE9EE550681E}"/>
              </a:ext>
            </a:extLst>
          </p:cNvPr>
          <p:cNvSpPr>
            <a:spLocks noGrp="1"/>
          </p:cNvSpPr>
          <p:nvPr>
            <p:ph type="title"/>
          </p:nvPr>
        </p:nvSpPr>
        <p:spPr>
          <a:xfrm>
            <a:off x="648930" y="629266"/>
            <a:ext cx="3322912" cy="1641987"/>
          </a:xfrm>
        </p:spPr>
        <p:txBody>
          <a:bodyPr>
            <a:normAutofit/>
          </a:bodyPr>
          <a:lstStyle/>
          <a:p>
            <a:pPr>
              <a:lnSpc>
                <a:spcPct val="90000"/>
              </a:lnSpc>
            </a:pPr>
            <a:r>
              <a:rPr lang="en-US" sz="2600" dirty="0"/>
              <a:t>Important to </a:t>
            </a:r>
            <a:r>
              <a:rPr lang="en-US" sz="2600" dirty="0" err="1"/>
              <a:t>practise</a:t>
            </a:r>
            <a:r>
              <a:rPr lang="en-US" sz="2600" dirty="0"/>
              <a:t> structured self-care</a:t>
            </a:r>
          </a:p>
        </p:txBody>
      </p:sp>
      <p:pic>
        <p:nvPicPr>
          <p:cNvPr id="4" name="Picture 3" descr="Potting a young plant">
            <a:extLst>
              <a:ext uri="{FF2B5EF4-FFF2-40B4-BE49-F238E27FC236}">
                <a16:creationId xmlns:a16="http://schemas.microsoft.com/office/drawing/2014/main" id="{0940F58D-FFBA-E74B-8417-D30249EA60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12484"/>
          <a:stretch/>
        </p:blipFill>
        <p:spPr>
          <a:xfrm>
            <a:off x="4619544" y="609601"/>
            <a:ext cx="6924756" cy="5638797"/>
          </a:xfrm>
          <a:prstGeom prst="rect">
            <a:avLst/>
          </a:prstGeom>
          <a:noFill/>
          <a:effectLst>
            <a:outerShdw blurRad="50800" dist="38100" dir="5400000" algn="t" rotWithShape="0">
              <a:prstClr val="black">
                <a:alpha val="43000"/>
              </a:prstClr>
            </a:outerShdw>
          </a:effectLst>
        </p:spPr>
      </p:pic>
      <p:sp>
        <p:nvSpPr>
          <p:cNvPr id="9" name="Rectangle 8">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2DED5A4-A026-6B42-B572-0332800A9C26}"/>
              </a:ext>
            </a:extLst>
          </p:cNvPr>
          <p:cNvSpPr>
            <a:spLocks noGrp="1"/>
          </p:cNvSpPr>
          <p:nvPr>
            <p:ph idx="1"/>
          </p:nvPr>
        </p:nvSpPr>
        <p:spPr>
          <a:xfrm>
            <a:off x="647701" y="2438401"/>
            <a:ext cx="3324141" cy="3809998"/>
          </a:xfrm>
        </p:spPr>
        <p:txBody>
          <a:bodyPr>
            <a:normAutofit/>
          </a:bodyPr>
          <a:lstStyle/>
          <a:p>
            <a:r>
              <a:rPr lang="en-GB" dirty="0">
                <a:latin typeface="Calibri" panose="020F0502020204030204" pitchFamily="34" charset="0"/>
                <a:cs typeface="Calibri" panose="020F0502020204030204" pitchFamily="34" charset="0"/>
              </a:rPr>
              <a:t>The better you can take care of yourself and maintain healthy boundaries, the more you will be in a position to be truly helpful and compassionate with others who have experienced trauma.</a:t>
            </a:r>
          </a:p>
          <a:p>
            <a:endParaRPr lang="en-US" dirty="0"/>
          </a:p>
        </p:txBody>
      </p:sp>
    </p:spTree>
    <p:extLst>
      <p:ext uri="{BB962C8B-B14F-4D97-AF65-F5344CB8AC3E}">
        <p14:creationId xmlns:p14="http://schemas.microsoft.com/office/powerpoint/2010/main" val="3860059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1"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ADEC8F5-EB11-2442-A1F8-B197AD41C23F}"/>
              </a:ext>
            </a:extLst>
          </p:cNvPr>
          <p:cNvSpPr>
            <a:spLocks noGrp="1"/>
          </p:cNvSpPr>
          <p:nvPr>
            <p:ph type="title"/>
          </p:nvPr>
        </p:nvSpPr>
        <p:spPr>
          <a:xfrm>
            <a:off x="653143" y="1645920"/>
            <a:ext cx="3522879" cy="4470821"/>
          </a:xfrm>
        </p:spPr>
        <p:txBody>
          <a:bodyPr>
            <a:normAutofit/>
          </a:bodyPr>
          <a:lstStyle/>
          <a:p>
            <a:pPr algn="r"/>
            <a:r>
              <a:rPr lang="en-US" dirty="0">
                <a:solidFill>
                  <a:schemeClr val="bg2"/>
                </a:solidFill>
                <a:latin typeface="Calibri" panose="020F0502020204030204" pitchFamily="34" charset="0"/>
                <a:cs typeface="Calibri" panose="020F0502020204030204" pitchFamily="34" charset="0"/>
              </a:rPr>
              <a:t>Four steps to structured self-care</a:t>
            </a:r>
          </a:p>
        </p:txBody>
      </p:sp>
      <p:sp>
        <p:nvSpPr>
          <p:cNvPr id="23" name="Content Placeholder 2">
            <a:extLst>
              <a:ext uri="{FF2B5EF4-FFF2-40B4-BE49-F238E27FC236}">
                <a16:creationId xmlns:a16="http://schemas.microsoft.com/office/drawing/2014/main" id="{1D1BB411-E1D7-D74C-81DB-EB91BFF48960}"/>
              </a:ext>
            </a:extLst>
          </p:cNvPr>
          <p:cNvSpPr>
            <a:spLocks noGrp="1"/>
          </p:cNvSpPr>
          <p:nvPr>
            <p:ph idx="1"/>
          </p:nvPr>
        </p:nvSpPr>
        <p:spPr>
          <a:xfrm>
            <a:off x="5204109" y="1645920"/>
            <a:ext cx="6269434" cy="4470821"/>
          </a:xfrm>
        </p:spPr>
        <p:txBody>
          <a:bodyPr>
            <a:normAutofit/>
          </a:bodyPr>
          <a:lstStyle/>
          <a:p>
            <a:r>
              <a:rPr lang="en-US" dirty="0">
                <a:latin typeface="Calibri" panose="020F0502020204030204" pitchFamily="34" charset="0"/>
                <a:cs typeface="Calibri" panose="020F0502020204030204" pitchFamily="34" charset="0"/>
              </a:rPr>
              <a:t>Professional supervision and collegial support</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Reach out to loved ones and break isolation when impacted by work</a:t>
            </a:r>
          </a:p>
          <a:p>
            <a:pPr marL="11430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Implement your own self-care strategies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Training and development (learn about vicarious trauma)</a:t>
            </a:r>
            <a:endParaRPr lang="en-US" dirty="0"/>
          </a:p>
        </p:txBody>
      </p:sp>
    </p:spTree>
    <p:extLst>
      <p:ext uri="{BB962C8B-B14F-4D97-AF65-F5344CB8AC3E}">
        <p14:creationId xmlns:p14="http://schemas.microsoft.com/office/powerpoint/2010/main" val="403691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4D3E-269C-44B9-9A29-11434E4D0B0A}"/>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EB8AAE75-80CB-415D-909B-C2B0EBADCF60}"/>
              </a:ext>
            </a:extLst>
          </p:cNvPr>
          <p:cNvSpPr>
            <a:spLocks noGrp="1"/>
          </p:cNvSpPr>
          <p:nvPr>
            <p:ph idx="1"/>
          </p:nvPr>
        </p:nvSpPr>
        <p:spPr/>
        <p:txBody>
          <a:bodyPr>
            <a:normAutofit/>
          </a:bodyPr>
          <a:lstStyle/>
          <a:p>
            <a:r>
              <a:rPr lang="en-GB" sz="3200" dirty="0"/>
              <a:t>What do you do to keep yourself safe?</a:t>
            </a:r>
          </a:p>
        </p:txBody>
      </p:sp>
      <p:pic>
        <p:nvPicPr>
          <p:cNvPr id="4" name="Picture 2">
            <a:extLst>
              <a:ext uri="{FF2B5EF4-FFF2-40B4-BE49-F238E27FC236}">
                <a16:creationId xmlns:a16="http://schemas.microsoft.com/office/drawing/2014/main" id="{207A4B10-2FD7-4826-8D1B-914EC7963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3" r="6201" b="1"/>
          <a:stretch/>
        </p:blipFill>
        <p:spPr bwMode="auto">
          <a:xfrm>
            <a:off x="7546018" y="3137700"/>
            <a:ext cx="4158079" cy="3385905"/>
          </a:xfrm>
          <a:prstGeom prst="rect">
            <a:avLst/>
          </a:prstGeom>
          <a:solidFill>
            <a:srgbClr val="FFFFFF"/>
          </a:solid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38453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4640-F083-B94B-9C3B-1DBEA856170A}"/>
              </a:ext>
            </a:extLst>
          </p:cNvPr>
          <p:cNvSpPr>
            <a:spLocks noGrp="1"/>
          </p:cNvSpPr>
          <p:nvPr>
            <p:ph type="title"/>
          </p:nvPr>
        </p:nvSpPr>
        <p:spPr>
          <a:xfrm>
            <a:off x="646111" y="745066"/>
            <a:ext cx="9404723" cy="1108181"/>
          </a:xfrm>
        </p:spPr>
        <p:txBody>
          <a:bodyPr/>
          <a:lstStyle/>
          <a:p>
            <a:r>
              <a:rPr lang="en-US" dirty="0"/>
              <a:t>				  Experiences</a:t>
            </a:r>
          </a:p>
        </p:txBody>
      </p:sp>
      <p:sp>
        <p:nvSpPr>
          <p:cNvPr id="3" name="Content Placeholder 2">
            <a:extLst>
              <a:ext uri="{FF2B5EF4-FFF2-40B4-BE49-F238E27FC236}">
                <a16:creationId xmlns:a16="http://schemas.microsoft.com/office/drawing/2014/main" id="{0D42A960-5660-ED48-9D2C-576F9B642486}"/>
              </a:ext>
            </a:extLst>
          </p:cNvPr>
          <p:cNvSpPr>
            <a:spLocks noGrp="1"/>
          </p:cNvSpPr>
          <p:nvPr>
            <p:ph idx="1"/>
          </p:nvPr>
        </p:nvSpPr>
        <p:spPr/>
        <p:txBody>
          <a:bodyPr>
            <a:norm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I invite you to discuss your experiences with colleagues. There will be small group exercises.</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Ground rules:</a:t>
            </a:r>
          </a:p>
          <a:p>
            <a:pPr marL="0" indent="0">
              <a:buNone/>
            </a:pPr>
            <a:r>
              <a:rPr lang="en-US" sz="2800" dirty="0">
                <a:latin typeface="Calibri" panose="020F0502020204030204" pitchFamily="34" charset="0"/>
                <a:cs typeface="Calibri" panose="020F0502020204030204" pitchFamily="34" charset="0"/>
              </a:rPr>
              <a:t>		- Confidential: what is discussed here today stays in      		  the room, unless explicitly agreed otherwise.</a:t>
            </a:r>
          </a:p>
          <a:p>
            <a:pPr marL="0" indent="0">
              <a:buNone/>
            </a:pPr>
            <a:r>
              <a:rPr lang="en-US" sz="2800" dirty="0">
                <a:latin typeface="Calibri" panose="020F0502020204030204" pitchFamily="34" charset="0"/>
                <a:cs typeface="Calibri" panose="020F0502020204030204" pitchFamily="34" charset="0"/>
              </a:rPr>
              <a:t>		- Take a non-judgmental approach.</a:t>
            </a:r>
          </a:p>
          <a:p>
            <a:pPr marL="0" indent="0">
              <a:buNone/>
            </a:pPr>
            <a:r>
              <a:rPr lang="en-US" sz="2800" dirty="0">
                <a:latin typeface="Calibri" panose="020F0502020204030204" pitchFamily="34" charset="0"/>
                <a:cs typeface="Calibri" panose="020F0502020204030204" pitchFamily="34" charset="0"/>
              </a:rPr>
              <a:t>		- Be kind and respectful to yourselves and each other.</a:t>
            </a:r>
          </a:p>
          <a:p>
            <a:endParaRPr lang="en-US" dirty="0"/>
          </a:p>
        </p:txBody>
      </p:sp>
    </p:spTree>
    <p:extLst>
      <p:ext uri="{BB962C8B-B14F-4D97-AF65-F5344CB8AC3E}">
        <p14:creationId xmlns:p14="http://schemas.microsoft.com/office/powerpoint/2010/main" val="160576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7010381A-1862-124E-A6D6-0048841FD10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What is trauma?</a:t>
            </a:r>
          </a:p>
        </p:txBody>
      </p:sp>
      <p:sp>
        <p:nvSpPr>
          <p:cNvPr id="3" name="Content Placeholder 2">
            <a:extLst>
              <a:ext uri="{FF2B5EF4-FFF2-40B4-BE49-F238E27FC236}">
                <a16:creationId xmlns:a16="http://schemas.microsoft.com/office/drawing/2014/main" id="{31D0D5C1-DD68-E042-B7C0-CCE39EC1CE6D}"/>
              </a:ext>
            </a:extLst>
          </p:cNvPr>
          <p:cNvSpPr>
            <a:spLocks noGrp="1"/>
          </p:cNvSpPr>
          <p:nvPr>
            <p:ph idx="1"/>
          </p:nvPr>
        </p:nvSpPr>
        <p:spPr>
          <a:xfrm>
            <a:off x="1103312" y="2763520"/>
            <a:ext cx="9107488" cy="3484879"/>
          </a:xfrm>
        </p:spPr>
        <p:txBody>
          <a:bodyPr>
            <a:normAutofit/>
          </a:bodyPr>
          <a:lstStyle/>
          <a:p>
            <a:r>
              <a:rPr lang="en-US" sz="2400" dirty="0">
                <a:latin typeface="Calibri" panose="020F0502020204030204" pitchFamily="34" charset="0"/>
                <a:cs typeface="Calibri" panose="020F0502020204030204" pitchFamily="34" charset="0"/>
              </a:rPr>
              <a:t>The term </a:t>
            </a:r>
            <a:r>
              <a:rPr lang="en-US" sz="2400" i="1" u="sng" dirty="0">
                <a:latin typeface="Calibri" panose="020F0502020204030204" pitchFamily="34" charset="0"/>
                <a:cs typeface="Calibri" panose="020F0502020204030204" pitchFamily="34" charset="0"/>
              </a:rPr>
              <a:t>trauma</a:t>
            </a:r>
            <a:r>
              <a:rPr lang="en-US" sz="2400" i="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originally comes from the Greek word ‘Injury or wound’.</a:t>
            </a:r>
          </a:p>
          <a:p>
            <a:r>
              <a:rPr lang="en-US" sz="2400" dirty="0">
                <a:latin typeface="Calibri" panose="020F0502020204030204" pitchFamily="34" charset="0"/>
                <a:cs typeface="Calibri" panose="020F0502020204030204" pitchFamily="34" charset="0"/>
              </a:rPr>
              <a:t>Trauma is much more than a set of symptoms or breakdown in coping. </a:t>
            </a:r>
          </a:p>
          <a:p>
            <a:pPr marL="0" indent="0">
              <a:buNone/>
            </a:pPr>
            <a:r>
              <a:rPr lang="en-US" sz="2400" i="1" dirty="0">
                <a:latin typeface="Calibri" panose="020F0502020204030204" pitchFamily="34" charset="0"/>
                <a:cs typeface="Calibri" panose="020F0502020204030204" pitchFamily="34" charset="0"/>
              </a:rPr>
              <a:t>‘Trauma means a cut into the soul as a result of a horrifying experience’ 												</a:t>
            </a:r>
            <a:r>
              <a:rPr lang="en-US" sz="2400" dirty="0">
                <a:latin typeface="Calibri" panose="020F0502020204030204" pitchFamily="34" charset="0"/>
                <a:cs typeface="Calibri" panose="020F0502020204030204" pitchFamily="34" charset="0"/>
              </a:rPr>
              <a:t>(Elbert &amp; Schauer, 2002).</a:t>
            </a:r>
          </a:p>
        </p:txBody>
      </p:sp>
    </p:spTree>
    <p:extLst>
      <p:ext uri="{BB962C8B-B14F-4D97-AF65-F5344CB8AC3E}">
        <p14:creationId xmlns:p14="http://schemas.microsoft.com/office/powerpoint/2010/main" val="302981790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381A-1862-124E-A6D6-0048841FD104}"/>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What is trauma?</a:t>
            </a:r>
          </a:p>
        </p:txBody>
      </p:sp>
      <p:sp>
        <p:nvSpPr>
          <p:cNvPr id="3" name="Content Placeholder 2">
            <a:extLst>
              <a:ext uri="{FF2B5EF4-FFF2-40B4-BE49-F238E27FC236}">
                <a16:creationId xmlns:a16="http://schemas.microsoft.com/office/drawing/2014/main" id="{31D0D5C1-DD68-E042-B7C0-CCE39EC1CE6D}"/>
              </a:ext>
            </a:extLst>
          </p:cNvPr>
          <p:cNvSpPr>
            <a:spLocks noGrp="1"/>
          </p:cNvSpPr>
          <p:nvPr>
            <p:ph idx="1"/>
          </p:nvPr>
        </p:nvSpPr>
        <p:spPr>
          <a:xfrm>
            <a:off x="1103312" y="2763520"/>
            <a:ext cx="9984898" cy="3484879"/>
          </a:xfrm>
        </p:spPr>
        <p:txBody>
          <a:bodyPr>
            <a:normAutofit lnSpcReduction="10000"/>
          </a:bodyPr>
          <a:lstStyle/>
          <a:p>
            <a:pPr marL="0" indent="0">
              <a:buNone/>
            </a:pPr>
            <a:r>
              <a:rPr lang="en-GB" sz="2800" b="0" i="0" dirty="0">
                <a:effectLst/>
                <a:latin typeface="Open Sans" panose="020B0604020202020204" pitchFamily="34" charset="0"/>
              </a:rPr>
              <a:t>“Trauma is when we have encountered an out-of</a:t>
            </a:r>
            <a:r>
              <a:rPr lang="en-GB" sz="2800" dirty="0">
                <a:latin typeface="Open Sans" panose="020B0604020202020204" pitchFamily="34" charset="0"/>
              </a:rPr>
              <a:t>-</a:t>
            </a:r>
            <a:r>
              <a:rPr lang="en-GB" sz="2800" b="0" i="0" dirty="0">
                <a:effectLst/>
                <a:latin typeface="Open Sans" panose="020B0604020202020204" pitchFamily="34" charset="0"/>
              </a:rPr>
              <a:t>control,</a:t>
            </a:r>
          </a:p>
          <a:p>
            <a:pPr marL="0" indent="0">
              <a:buNone/>
            </a:pPr>
            <a:endParaRPr lang="en-GB" sz="2800" b="0" i="0" dirty="0">
              <a:effectLst/>
              <a:latin typeface="Open Sans" panose="020B0604020202020204" pitchFamily="34" charset="0"/>
            </a:endParaRPr>
          </a:p>
          <a:p>
            <a:pPr marL="0" indent="0">
              <a:buNone/>
            </a:pPr>
            <a:r>
              <a:rPr lang="en-GB" sz="2800" b="0" i="0" dirty="0">
                <a:effectLst/>
                <a:latin typeface="Open Sans" panose="020B0604020202020204" pitchFamily="34" charset="0"/>
              </a:rPr>
              <a:t>frightening experience that has disconnected us from all</a:t>
            </a:r>
          </a:p>
          <a:p>
            <a:pPr marL="0" indent="0">
              <a:buNone/>
            </a:pPr>
            <a:br>
              <a:rPr lang="en-GB" sz="2800" dirty="0"/>
            </a:br>
            <a:r>
              <a:rPr lang="en-GB" sz="2800" b="0" i="0" dirty="0">
                <a:effectLst/>
                <a:latin typeface="Open Sans" panose="020B0604020202020204" pitchFamily="34" charset="0"/>
              </a:rPr>
              <a:t>sense of resourcefulness or safety or coping or love.”</a:t>
            </a:r>
          </a:p>
          <a:p>
            <a:endParaRPr lang="en-GB" dirty="0">
              <a:latin typeface="Open Sans" panose="020B0604020202020204" pitchFamily="34" charset="0"/>
            </a:endParaRPr>
          </a:p>
          <a:p>
            <a:pPr marL="0" indent="0">
              <a:buNone/>
            </a:pPr>
            <a:br>
              <a:rPr lang="en-GB" sz="2000" dirty="0"/>
            </a:br>
            <a:r>
              <a:rPr lang="en-GB" sz="2000" b="0" i="0" dirty="0">
                <a:effectLst/>
                <a:latin typeface="Open Sans" panose="020B0604020202020204" pitchFamily="34" charset="0"/>
              </a:rPr>
              <a:t>Tara Brach, 2011</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027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B32A2-9BBC-C945-96C8-557D98100EE3}"/>
              </a:ext>
            </a:extLst>
          </p:cNvPr>
          <p:cNvSpPr>
            <a:spLocks noGrp="1"/>
          </p:cNvSpPr>
          <p:nvPr>
            <p:ph type="title"/>
          </p:nvPr>
        </p:nvSpPr>
        <p:spPr>
          <a:xfrm>
            <a:off x="643855" y="1447800"/>
            <a:ext cx="3108626" cy="4572000"/>
          </a:xfrm>
        </p:spPr>
        <p:txBody>
          <a:bodyPr anchor="ctr">
            <a:normAutofit/>
          </a:bodyPr>
          <a:lstStyle/>
          <a:p>
            <a:r>
              <a:rPr lang="en-US" sz="3200">
                <a:solidFill>
                  <a:srgbClr val="F2F2F2"/>
                </a:solidFill>
              </a:rPr>
              <a:t>Different kinds of traumatic experiences</a:t>
            </a:r>
          </a:p>
        </p:txBody>
      </p:sp>
      <p:sp>
        <p:nvSpPr>
          <p:cNvPr id="7"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0"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34CDF583-020D-4593-B9B6-800031569B13}"/>
              </a:ext>
            </a:extLst>
          </p:cNvPr>
          <p:cNvGraphicFramePr>
            <a:graphicFrameLocks noGrp="1"/>
          </p:cNvGraphicFramePr>
          <p:nvPr>
            <p:ph idx="1"/>
            <p:extLst>
              <p:ext uri="{D42A27DB-BD31-4B8C-83A1-F6EECF244321}">
                <p14:modId xmlns:p14="http://schemas.microsoft.com/office/powerpoint/2010/main" val="165034289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69620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397F-B4C1-7C4B-9174-88BA1EEB9C31}"/>
              </a:ext>
            </a:extLst>
          </p:cNvPr>
          <p:cNvSpPr>
            <a:spLocks noGrp="1"/>
          </p:cNvSpPr>
          <p:nvPr>
            <p:ph type="title"/>
          </p:nvPr>
        </p:nvSpPr>
        <p:spPr>
          <a:xfrm>
            <a:off x="646111" y="745066"/>
            <a:ext cx="9598556" cy="1108181"/>
          </a:xfrm>
        </p:spPr>
        <p:txBody>
          <a:bodyPr/>
          <a:lstStyle/>
          <a:p>
            <a:r>
              <a:rPr lang="en-US"/>
              <a:t> 		</a:t>
            </a:r>
            <a:r>
              <a:rPr lang="en-US">
                <a:latin typeface="Calibri" panose="020F0502020204030204" pitchFamily="34" charset="0"/>
                <a:cs typeface="Calibri" panose="020F0502020204030204" pitchFamily="34" charset="0"/>
              </a:rPr>
              <a:t>Post-traumatic Stress Disorder (PTSD)</a:t>
            </a:r>
          </a:p>
        </p:txBody>
      </p:sp>
      <p:sp>
        <p:nvSpPr>
          <p:cNvPr id="3" name="Content Placeholder 2">
            <a:extLst>
              <a:ext uri="{FF2B5EF4-FFF2-40B4-BE49-F238E27FC236}">
                <a16:creationId xmlns:a16="http://schemas.microsoft.com/office/drawing/2014/main" id="{3138D244-0E02-7049-B14E-2AF7BA1CE8D4}"/>
              </a:ext>
            </a:extLst>
          </p:cNvPr>
          <p:cNvSpPr>
            <a:spLocks noGrp="1"/>
          </p:cNvSpPr>
          <p:nvPr>
            <p:ph idx="1"/>
          </p:nvPr>
        </p:nvSpPr>
        <p:spPr/>
        <p:txBody>
          <a:bodyPr>
            <a:normAutofit fontScale="85000" lnSpcReduction="10000"/>
          </a:bodyPr>
          <a:lstStyle/>
          <a:p>
            <a:pPr marL="0" indent="0">
              <a:buNone/>
            </a:pPr>
            <a:r>
              <a:rPr lang="en-GB" sz="2800">
                <a:latin typeface="Calibri" panose="020F0502020204030204" pitchFamily="34" charset="0"/>
                <a:cs typeface="Calibri" panose="020F0502020204030204" pitchFamily="34" charset="0"/>
              </a:rPr>
              <a:t>The person was exposed to: death, threatened death, actual or threatened serious injury, or actual or threatened sexual violence, in the following way(s):</a:t>
            </a:r>
          </a:p>
          <a:p>
            <a:pPr>
              <a:buFont typeface="Courier New" panose="02070309020205020404" pitchFamily="49" charset="0"/>
              <a:buChar char="o"/>
            </a:pPr>
            <a:r>
              <a:rPr lang="en-GB" sz="2800">
                <a:latin typeface="Calibri" panose="020F0502020204030204" pitchFamily="34" charset="0"/>
                <a:cs typeface="Calibri" panose="020F0502020204030204" pitchFamily="34" charset="0"/>
              </a:rPr>
              <a:t>Direct exposure</a:t>
            </a:r>
          </a:p>
          <a:p>
            <a:pPr>
              <a:buFont typeface="Courier New" panose="02070309020205020404" pitchFamily="49" charset="0"/>
              <a:buChar char="o"/>
            </a:pPr>
            <a:r>
              <a:rPr lang="en-GB" sz="2800">
                <a:latin typeface="Calibri" panose="020F0502020204030204" pitchFamily="34" charset="0"/>
                <a:cs typeface="Calibri" panose="020F0502020204030204" pitchFamily="34" charset="0"/>
              </a:rPr>
              <a:t>Witnessing the trauma</a:t>
            </a:r>
          </a:p>
          <a:p>
            <a:pPr>
              <a:buFont typeface="Courier New" panose="02070309020205020404" pitchFamily="49" charset="0"/>
              <a:buChar char="o"/>
            </a:pPr>
            <a:r>
              <a:rPr lang="en-GB" sz="2800">
                <a:latin typeface="Calibri" panose="020F0502020204030204" pitchFamily="34" charset="0"/>
                <a:cs typeface="Calibri" panose="020F0502020204030204" pitchFamily="34" charset="0"/>
              </a:rPr>
              <a:t>Learning that a relative or close friend was exposed to a trauma</a:t>
            </a:r>
          </a:p>
          <a:p>
            <a:pPr>
              <a:buFont typeface="Courier New" panose="02070309020205020404" pitchFamily="49" charset="0"/>
              <a:buChar char="o"/>
            </a:pPr>
            <a:r>
              <a:rPr lang="en-GB" sz="2800">
                <a:latin typeface="Calibri" panose="020F0502020204030204" pitchFamily="34" charset="0"/>
                <a:cs typeface="Calibri" panose="020F0502020204030204" pitchFamily="34" charset="0"/>
              </a:rPr>
              <a:t>Indirect exposure to aversive details of the trauma, usually in the course of professional duties (e.g., first responders, medics)</a:t>
            </a:r>
          </a:p>
          <a:p>
            <a:pPr marL="0" indent="0">
              <a:buNone/>
            </a:pPr>
            <a:r>
              <a:rPr lang="en-US" sz="2800">
                <a:latin typeface="Calibri" panose="020F0502020204030204" pitchFamily="34" charset="0"/>
                <a:cs typeface="Calibri" panose="020F0502020204030204" pitchFamily="34" charset="0"/>
              </a:rPr>
              <a:t> 							</a:t>
            </a:r>
            <a:r>
              <a:rPr lang="en-US" sz="2100">
                <a:latin typeface="Calibri" panose="020F0502020204030204" pitchFamily="34" charset="0"/>
                <a:cs typeface="Calibri" panose="020F0502020204030204" pitchFamily="34" charset="0"/>
              </a:rPr>
              <a:t>(Diagnostic and Statistical </a:t>
            </a:r>
            <a:r>
              <a:rPr lang="da-DK" sz="2100">
                <a:latin typeface="Calibri" panose="020F0502020204030204" pitchFamily="34" charset="0"/>
                <a:cs typeface="Calibri" panose="020F0502020204030204" pitchFamily="34" charset="0"/>
              </a:rPr>
              <a:t>Manual of Mental Disorders-5) </a:t>
            </a:r>
            <a:endParaRPr lang="da-DK" sz="2100" b="1">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33343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210D-E65F-EA43-AD47-0C6C07597075}"/>
              </a:ext>
            </a:extLst>
          </p:cNvPr>
          <p:cNvSpPr>
            <a:spLocks noGrp="1"/>
          </p:cNvSpPr>
          <p:nvPr>
            <p:ph type="title"/>
          </p:nvPr>
        </p:nvSpPr>
        <p:spPr>
          <a:xfrm>
            <a:off x="646111" y="711200"/>
            <a:ext cx="9937222" cy="1142048"/>
          </a:xfrm>
        </p:spPr>
        <p:txBody>
          <a:bodyPr/>
          <a:lstStyle/>
          <a:p>
            <a:r>
              <a:rPr lang="en-US"/>
              <a:t>     </a:t>
            </a:r>
            <a:r>
              <a:rPr lang="en-US">
                <a:latin typeface="Calibri" panose="020F0502020204030204" pitchFamily="34" charset="0"/>
                <a:cs typeface="Calibri" panose="020F0502020204030204" pitchFamily="34" charset="0"/>
              </a:rPr>
              <a:t>    PTSD – The four symptom clusters</a:t>
            </a:r>
          </a:p>
        </p:txBody>
      </p:sp>
      <p:sp>
        <p:nvSpPr>
          <p:cNvPr id="4" name="Content Placeholder 3">
            <a:extLst>
              <a:ext uri="{FF2B5EF4-FFF2-40B4-BE49-F238E27FC236}">
                <a16:creationId xmlns:a16="http://schemas.microsoft.com/office/drawing/2014/main" id="{EABBA4A7-1AE2-A34D-87BF-8448BF6984AF}"/>
              </a:ext>
            </a:extLst>
          </p:cNvPr>
          <p:cNvSpPr>
            <a:spLocks noGrp="1"/>
          </p:cNvSpPr>
          <p:nvPr>
            <p:ph idx="1"/>
          </p:nvPr>
        </p:nvSpPr>
        <p:spPr>
          <a:xfrm>
            <a:off x="510643" y="1490133"/>
            <a:ext cx="4704826" cy="279400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marL="0" indent="0" algn="ctr">
              <a:buNone/>
            </a:pPr>
            <a:r>
              <a:rPr lang="en-US" sz="3800" dirty="0">
                <a:latin typeface="Calibri" panose="020F0502020204030204" pitchFamily="34" charset="0"/>
                <a:cs typeface="Calibri" panose="020F0502020204030204" pitchFamily="34" charset="0"/>
              </a:rPr>
              <a:t>Altered mood and thinking</a:t>
            </a:r>
          </a:p>
          <a:p>
            <a:pPr marL="0" indent="0" algn="ctr">
              <a:buNone/>
            </a:pPr>
            <a:r>
              <a:rPr lang="en-US" sz="2600" dirty="0">
                <a:latin typeface="Calibri" panose="020F0502020204030204" pitchFamily="34" charset="0"/>
                <a:cs typeface="Calibri" panose="020F0502020204030204" pitchFamily="34" charset="0"/>
              </a:rPr>
              <a:t>Inability to experience happiness or blaming self</a:t>
            </a:r>
          </a:p>
          <a:p>
            <a:pPr marL="0" indent="0" algn="ctr">
              <a:buNone/>
            </a:pPr>
            <a:r>
              <a:rPr lang="en-US" sz="2600" dirty="0">
                <a:latin typeface="Calibri" panose="020F0502020204030204" pitchFamily="34" charset="0"/>
                <a:cs typeface="Calibri" panose="020F0502020204030204" pitchFamily="34" charset="0"/>
              </a:rPr>
              <a:t>Difficulty remembering elements of trauma</a:t>
            </a:r>
          </a:p>
        </p:txBody>
      </p:sp>
      <p:sp>
        <p:nvSpPr>
          <p:cNvPr id="5" name="Oval 4">
            <a:extLst>
              <a:ext uri="{FF2B5EF4-FFF2-40B4-BE49-F238E27FC236}">
                <a16:creationId xmlns:a16="http://schemas.microsoft.com/office/drawing/2014/main" id="{FFAC4D9B-C57B-1D43-ABC7-26E230A58573}"/>
              </a:ext>
            </a:extLst>
          </p:cNvPr>
          <p:cNvSpPr/>
          <p:nvPr/>
        </p:nvSpPr>
        <p:spPr>
          <a:xfrm>
            <a:off x="4639733" y="3297064"/>
            <a:ext cx="2777067" cy="15324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4400"/>
              <a:t> PTSD</a:t>
            </a:r>
          </a:p>
        </p:txBody>
      </p:sp>
      <p:sp>
        <p:nvSpPr>
          <p:cNvPr id="7" name="Oval 6">
            <a:extLst>
              <a:ext uri="{FF2B5EF4-FFF2-40B4-BE49-F238E27FC236}">
                <a16:creationId xmlns:a16="http://schemas.microsoft.com/office/drawing/2014/main" id="{3F0E1099-4CD7-8F47-B3D8-93F5544421F0}"/>
              </a:ext>
            </a:extLst>
          </p:cNvPr>
          <p:cNvSpPr/>
          <p:nvPr/>
        </p:nvSpPr>
        <p:spPr>
          <a:xfrm>
            <a:off x="6976532" y="1721313"/>
            <a:ext cx="4569357" cy="2562821"/>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Intrusions/Re-experiencing</a:t>
            </a:r>
          </a:p>
          <a:p>
            <a:pPr algn="ctr"/>
            <a:r>
              <a:rPr lang="en-US" sz="2400" dirty="0">
                <a:latin typeface="Calibri" panose="020F0502020204030204" pitchFamily="34" charset="0"/>
                <a:cs typeface="Calibri" panose="020F0502020204030204" pitchFamily="34" charset="0"/>
              </a:rPr>
              <a:t>Flashbacks - Nightmares</a:t>
            </a:r>
          </a:p>
        </p:txBody>
      </p:sp>
      <p:sp>
        <p:nvSpPr>
          <p:cNvPr id="9" name="Oval 8">
            <a:extLst>
              <a:ext uri="{FF2B5EF4-FFF2-40B4-BE49-F238E27FC236}">
                <a16:creationId xmlns:a16="http://schemas.microsoft.com/office/drawing/2014/main" id="{B89915BD-28F0-9742-A374-11752E670089}"/>
              </a:ext>
            </a:extLst>
          </p:cNvPr>
          <p:cNvSpPr/>
          <p:nvPr/>
        </p:nvSpPr>
        <p:spPr>
          <a:xfrm>
            <a:off x="510643" y="4263999"/>
            <a:ext cx="5180278" cy="257386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Alterations in arousal/reactivity</a:t>
            </a:r>
          </a:p>
          <a:p>
            <a:pPr algn="ctr"/>
            <a:r>
              <a:rPr lang="en-US" sz="2000" dirty="0">
                <a:latin typeface="Calibri" panose="020F0502020204030204" pitchFamily="34" charset="0"/>
                <a:cs typeface="Calibri" panose="020F0502020204030204" pitchFamily="34" charset="0"/>
              </a:rPr>
              <a:t>Difficulty sleeping/concentrating, irritation or anger, startle easily</a:t>
            </a:r>
          </a:p>
        </p:txBody>
      </p:sp>
      <p:sp>
        <p:nvSpPr>
          <p:cNvPr id="11" name="Oval 10">
            <a:extLst>
              <a:ext uri="{FF2B5EF4-FFF2-40B4-BE49-F238E27FC236}">
                <a16:creationId xmlns:a16="http://schemas.microsoft.com/office/drawing/2014/main" id="{EC55AD11-5218-0F41-BAC1-622295D3A70B}"/>
              </a:ext>
            </a:extLst>
          </p:cNvPr>
          <p:cNvSpPr/>
          <p:nvPr/>
        </p:nvSpPr>
        <p:spPr>
          <a:xfrm>
            <a:off x="6365611" y="4263999"/>
            <a:ext cx="5180278" cy="2573866"/>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200"/>
              <a:t>Avoidance</a:t>
            </a:r>
          </a:p>
          <a:p>
            <a:pPr algn="ctr"/>
            <a:r>
              <a:rPr lang="da-DK" sz="2400">
                <a:latin typeface="Calibri" panose="020F0502020204030204" pitchFamily="34" charset="0"/>
                <a:cs typeface="Calibri" panose="020F0502020204030204" pitchFamily="34" charset="0"/>
              </a:rPr>
              <a:t>Of trauma related thoughts/ </a:t>
            </a:r>
            <a:r>
              <a:rPr lang="en-GB" sz="2400">
                <a:latin typeface="Calibri" panose="020F0502020204030204" pitchFamily="34" charset="0"/>
                <a:cs typeface="Calibri" panose="020F0502020204030204" pitchFamily="34" charset="0"/>
              </a:rPr>
              <a:t>feelings</a:t>
            </a:r>
            <a:r>
              <a:rPr lang="da-DK" sz="2400">
                <a:latin typeface="Calibri" panose="020F0502020204030204" pitchFamily="34" charset="0"/>
                <a:cs typeface="Calibri" panose="020F0502020204030204" pitchFamily="34" charset="0"/>
              </a:rPr>
              <a:t> OR reminders of trauma</a:t>
            </a:r>
          </a:p>
        </p:txBody>
      </p:sp>
    </p:spTree>
    <p:extLst>
      <p:ext uri="{BB962C8B-B14F-4D97-AF65-F5344CB8AC3E}">
        <p14:creationId xmlns:p14="http://schemas.microsoft.com/office/powerpoint/2010/main" val="6887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257E-7778-3940-9D61-6E6B271512D2}"/>
              </a:ext>
            </a:extLst>
          </p:cNvPr>
          <p:cNvSpPr>
            <a:spLocks noGrp="1"/>
          </p:cNvSpPr>
          <p:nvPr>
            <p:ph type="title"/>
          </p:nvPr>
        </p:nvSpPr>
        <p:spPr>
          <a:xfrm>
            <a:off x="648930" y="629266"/>
            <a:ext cx="3322912" cy="1641987"/>
          </a:xfrm>
        </p:spPr>
        <p:txBody>
          <a:bodyPr>
            <a:normAutofit/>
          </a:bodyPr>
          <a:lstStyle/>
          <a:p>
            <a:r>
              <a:rPr lang="en-US" dirty="0"/>
              <a:t>Discussion</a:t>
            </a:r>
          </a:p>
        </p:txBody>
      </p:sp>
      <p:pic>
        <p:nvPicPr>
          <p:cNvPr id="4" name="Picture 2">
            <a:extLst>
              <a:ext uri="{FF2B5EF4-FFF2-40B4-BE49-F238E27FC236}">
                <a16:creationId xmlns:a16="http://schemas.microsoft.com/office/drawing/2014/main" id="{2CE2202D-35B4-CC4F-8FE7-BFB4E4EC5D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3" r="6201" b="1"/>
          <a:stretch/>
        </p:blipFill>
        <p:spPr bwMode="auto">
          <a:xfrm>
            <a:off x="4619544" y="609601"/>
            <a:ext cx="6924756" cy="5638797"/>
          </a:xfrm>
          <a:prstGeom prst="rect">
            <a:avLst/>
          </a:prstGeom>
          <a:solidFill>
            <a:srgbClr val="FFFFFF"/>
          </a:solidFill>
          <a:effectLst>
            <a:outerShdw blurRad="50800" dist="38100" dir="5400000" algn="t" rotWithShape="0">
              <a:prstClr val="black">
                <a:alpha val="43000"/>
              </a:prstClr>
            </a:outerShdw>
          </a:effectLst>
        </p:spPr>
      </p:pic>
      <p:sp>
        <p:nvSpPr>
          <p:cNvPr id="11" name="Rectangle 10">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7">
            <a:extLst>
              <a:ext uri="{FF2B5EF4-FFF2-40B4-BE49-F238E27FC236}">
                <a16:creationId xmlns:a16="http://schemas.microsoft.com/office/drawing/2014/main" id="{2E328E91-C00C-4BAF-855F-EE64EC26B932}"/>
              </a:ext>
            </a:extLst>
          </p:cNvPr>
          <p:cNvSpPr>
            <a:spLocks noGrp="1"/>
          </p:cNvSpPr>
          <p:nvPr>
            <p:ph idx="1"/>
          </p:nvPr>
        </p:nvSpPr>
        <p:spPr>
          <a:xfrm>
            <a:off x="647701" y="1845733"/>
            <a:ext cx="3324141" cy="4402666"/>
          </a:xfrm>
        </p:spPr>
        <p:txBody>
          <a:bodyPr>
            <a:normAutofit/>
          </a:bodyPr>
          <a:lstStyle/>
          <a:p>
            <a:r>
              <a:rPr lang="en-US" dirty="0"/>
              <a:t>What else do you or the people you support struggle with? Reactions, Symptoms, difficulties.</a:t>
            </a:r>
          </a:p>
          <a:p>
            <a:r>
              <a:rPr lang="en-US" dirty="0"/>
              <a:t>What is missing?</a:t>
            </a:r>
          </a:p>
          <a:p>
            <a:r>
              <a:rPr lang="en-US" dirty="0"/>
              <a:t>10 minutes</a:t>
            </a:r>
          </a:p>
        </p:txBody>
      </p:sp>
    </p:spTree>
    <p:extLst>
      <p:ext uri="{BB962C8B-B14F-4D97-AF65-F5344CB8AC3E}">
        <p14:creationId xmlns:p14="http://schemas.microsoft.com/office/powerpoint/2010/main" val="29854272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{08963DFE-ECE9-E649-B8C2-112D9924A131}tf10001062</Template>
  <TotalTime>1881</TotalTime>
  <Words>1373</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Courier New</vt:lpstr>
      <vt:lpstr>Open Sans</vt:lpstr>
      <vt:lpstr>Wingdings 3</vt:lpstr>
      <vt:lpstr>Ion</vt:lpstr>
      <vt:lpstr>Psychological trauma in people seeking asylum and granted leave to remain – developing a trauma-informed approach  </vt:lpstr>
      <vt:lpstr>   Introduction</vt:lpstr>
      <vt:lpstr>      Experiences</vt:lpstr>
      <vt:lpstr>What is trauma?</vt:lpstr>
      <vt:lpstr>What is trauma?</vt:lpstr>
      <vt:lpstr>Different kinds of traumatic experiences</vt:lpstr>
      <vt:lpstr>   Post-traumatic Stress Disorder (PTSD)</vt:lpstr>
      <vt:lpstr>         PTSD – The four symptom clusters</vt:lpstr>
      <vt:lpstr>Discussion</vt:lpstr>
      <vt:lpstr>       Complex PTSD </vt:lpstr>
      <vt:lpstr>Complex PTSD manifestation</vt:lpstr>
      <vt:lpstr>Trauma experiences during seeking asylum can be ongoing and complex</vt:lpstr>
      <vt:lpstr>     What can you do?</vt:lpstr>
      <vt:lpstr>Discussion  What do we do in SWVG?</vt:lpstr>
      <vt:lpstr>A trauma-aware environment</vt:lpstr>
      <vt:lpstr>How can you support yourself when working with survivors of trauma?</vt:lpstr>
      <vt:lpstr>     Vicarious Trauma</vt:lpstr>
      <vt:lpstr>How does vicarious trauma manifest?</vt:lpstr>
      <vt:lpstr>Risk factors for developing Vicarious Trauma</vt:lpstr>
      <vt:lpstr>Important to practise structured self-care</vt:lpstr>
      <vt:lpstr>Four steps to structured self-care</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Refugee Experience: Psychological trauma and PTSD A NACCOM Webinar</dc:title>
  <dc:creator>Mirjam Klann Thullesen</dc:creator>
  <cp:lastModifiedBy>Chris Holloway</cp:lastModifiedBy>
  <cp:revision>30</cp:revision>
  <dcterms:created xsi:type="dcterms:W3CDTF">2021-04-01T11:49:03Z</dcterms:created>
  <dcterms:modified xsi:type="dcterms:W3CDTF">2022-04-11T15:46:44Z</dcterms:modified>
</cp:coreProperties>
</file>