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8" r:id="rId2"/>
    <p:sldId id="263" r:id="rId3"/>
    <p:sldId id="258" r:id="rId4"/>
    <p:sldId id="317"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5" r:id="rId18"/>
    <p:sldId id="296" r:id="rId19"/>
    <p:sldId id="297" r:id="rId20"/>
    <p:sldId id="294" r:id="rId21"/>
    <p:sldId id="314" r:id="rId22"/>
    <p:sldId id="298" r:id="rId23"/>
    <p:sldId id="303" r:id="rId24"/>
    <p:sldId id="302" r:id="rId25"/>
    <p:sldId id="301" r:id="rId26"/>
    <p:sldId id="300" r:id="rId27"/>
    <p:sldId id="299" r:id="rId28"/>
    <p:sldId id="319" r:id="rId29"/>
    <p:sldId id="271" r:id="rId30"/>
    <p:sldId id="272" r:id="rId31"/>
    <p:sldId id="315" r:id="rId32"/>
    <p:sldId id="310" r:id="rId33"/>
    <p:sldId id="308" r:id="rId34"/>
    <p:sldId id="311" r:id="rId35"/>
    <p:sldId id="312" r:id="rId36"/>
    <p:sldId id="309" r:id="rId37"/>
    <p:sldId id="307" r:id="rId38"/>
    <p:sldId id="277" r:id="rId39"/>
    <p:sldId id="276" r:id="rId40"/>
    <p:sldId id="260" r:id="rId41"/>
    <p:sldId id="261" r:id="rId42"/>
    <p:sldId id="262" r:id="rId43"/>
    <p:sldId id="313" r:id="rId44"/>
    <p:sldId id="320" r:id="rId45"/>
    <p:sldId id="31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52" autoAdjust="0"/>
    <p:restoredTop sz="94660"/>
  </p:normalViewPr>
  <p:slideViewPr>
    <p:cSldViewPr snapToGrid="0">
      <p:cViewPr>
        <p:scale>
          <a:sx n="125" d="100"/>
          <a:sy n="125" d="100"/>
        </p:scale>
        <p:origin x="2694" y="936"/>
      </p:cViewPr>
      <p:guideLst>
        <p:guide orient="horz" pos="2160"/>
        <p:guide pos="3840"/>
      </p:guideLst>
    </p:cSldViewPr>
  </p:slideViewPr>
  <p:notesTextViewPr>
    <p:cViewPr>
      <p:scale>
        <a:sx n="1" d="1"/>
        <a:sy n="1" d="1"/>
      </p:scale>
      <p:origin x="0" y="0"/>
    </p:cViewPr>
  </p:notesTextViewPr>
  <p:sorterViewPr>
    <p:cViewPr>
      <p:scale>
        <a:sx n="100" d="100"/>
        <a:sy n="100" d="100"/>
      </p:scale>
      <p:origin x="0" y="-175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61B3C-8184-4149-A617-7B4550E358A3}" type="datetimeFigureOut">
              <a:rPr lang="en-GB" smtClean="0"/>
              <a:t>25/01/2022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3CEE2-56FA-48A4-9F06-81254E4FE855}" type="slidenum">
              <a:rPr lang="en-GB" smtClean="0"/>
              <a:t>‹#›</a:t>
            </a:fld>
            <a:endParaRPr lang="en-GB"/>
          </a:p>
        </p:txBody>
      </p:sp>
    </p:spTree>
    <p:extLst>
      <p:ext uri="{BB962C8B-B14F-4D97-AF65-F5344CB8AC3E}">
        <p14:creationId xmlns:p14="http://schemas.microsoft.com/office/powerpoint/2010/main" val="345899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a:t>
            </a:fld>
            <a:endParaRPr lang="en-GB"/>
          </a:p>
        </p:txBody>
      </p:sp>
    </p:spTree>
    <p:extLst>
      <p:ext uri="{BB962C8B-B14F-4D97-AF65-F5344CB8AC3E}">
        <p14:creationId xmlns:p14="http://schemas.microsoft.com/office/powerpoint/2010/main" val="54854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10</a:t>
            </a:fld>
            <a:endParaRPr lang="en-GB"/>
          </a:p>
        </p:txBody>
      </p:sp>
    </p:spTree>
    <p:extLst>
      <p:ext uri="{BB962C8B-B14F-4D97-AF65-F5344CB8AC3E}">
        <p14:creationId xmlns:p14="http://schemas.microsoft.com/office/powerpoint/2010/main" val="35098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11</a:t>
            </a:fld>
            <a:endParaRPr lang="en-GB"/>
          </a:p>
        </p:txBody>
      </p:sp>
    </p:spTree>
    <p:extLst>
      <p:ext uri="{BB962C8B-B14F-4D97-AF65-F5344CB8AC3E}">
        <p14:creationId xmlns:p14="http://schemas.microsoft.com/office/powerpoint/2010/main" val="100048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12</a:t>
            </a:fld>
            <a:endParaRPr lang="en-GB"/>
          </a:p>
        </p:txBody>
      </p:sp>
    </p:spTree>
    <p:extLst>
      <p:ext uri="{BB962C8B-B14F-4D97-AF65-F5344CB8AC3E}">
        <p14:creationId xmlns:p14="http://schemas.microsoft.com/office/powerpoint/2010/main" val="386837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13</a:t>
            </a:fld>
            <a:endParaRPr lang="en-GB"/>
          </a:p>
        </p:txBody>
      </p:sp>
    </p:spTree>
    <p:extLst>
      <p:ext uri="{BB962C8B-B14F-4D97-AF65-F5344CB8AC3E}">
        <p14:creationId xmlns:p14="http://schemas.microsoft.com/office/powerpoint/2010/main" val="9296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14</a:t>
            </a:fld>
            <a:endParaRPr lang="en-GB"/>
          </a:p>
        </p:txBody>
      </p:sp>
    </p:spTree>
    <p:extLst>
      <p:ext uri="{BB962C8B-B14F-4D97-AF65-F5344CB8AC3E}">
        <p14:creationId xmlns:p14="http://schemas.microsoft.com/office/powerpoint/2010/main" val="412676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15</a:t>
            </a:fld>
            <a:endParaRPr lang="en-GB"/>
          </a:p>
        </p:txBody>
      </p:sp>
    </p:spTree>
    <p:extLst>
      <p:ext uri="{BB962C8B-B14F-4D97-AF65-F5344CB8AC3E}">
        <p14:creationId xmlns:p14="http://schemas.microsoft.com/office/powerpoint/2010/main" val="214231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16</a:t>
            </a:fld>
            <a:endParaRPr lang="en-GB"/>
          </a:p>
        </p:txBody>
      </p:sp>
    </p:spTree>
    <p:extLst>
      <p:ext uri="{BB962C8B-B14F-4D97-AF65-F5344CB8AC3E}">
        <p14:creationId xmlns:p14="http://schemas.microsoft.com/office/powerpoint/2010/main" val="390812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17</a:t>
            </a:fld>
            <a:endParaRPr lang="en-GB"/>
          </a:p>
        </p:txBody>
      </p:sp>
    </p:spTree>
    <p:extLst>
      <p:ext uri="{BB962C8B-B14F-4D97-AF65-F5344CB8AC3E}">
        <p14:creationId xmlns:p14="http://schemas.microsoft.com/office/powerpoint/2010/main" val="113065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18</a:t>
            </a:fld>
            <a:endParaRPr lang="en-GB"/>
          </a:p>
        </p:txBody>
      </p:sp>
    </p:spTree>
    <p:extLst>
      <p:ext uri="{BB962C8B-B14F-4D97-AF65-F5344CB8AC3E}">
        <p14:creationId xmlns:p14="http://schemas.microsoft.com/office/powerpoint/2010/main" val="9668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19</a:t>
            </a:fld>
            <a:endParaRPr lang="en-GB"/>
          </a:p>
        </p:txBody>
      </p:sp>
    </p:spTree>
    <p:extLst>
      <p:ext uri="{BB962C8B-B14F-4D97-AF65-F5344CB8AC3E}">
        <p14:creationId xmlns:p14="http://schemas.microsoft.com/office/powerpoint/2010/main" val="34184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a:t>
            </a:fld>
            <a:endParaRPr lang="en-GB"/>
          </a:p>
        </p:txBody>
      </p:sp>
    </p:spTree>
    <p:extLst>
      <p:ext uri="{BB962C8B-B14F-4D97-AF65-F5344CB8AC3E}">
        <p14:creationId xmlns:p14="http://schemas.microsoft.com/office/powerpoint/2010/main" val="156913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20</a:t>
            </a:fld>
            <a:endParaRPr lang="en-GB"/>
          </a:p>
        </p:txBody>
      </p:sp>
    </p:spTree>
    <p:extLst>
      <p:ext uri="{BB962C8B-B14F-4D97-AF65-F5344CB8AC3E}">
        <p14:creationId xmlns:p14="http://schemas.microsoft.com/office/powerpoint/2010/main" val="103928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21</a:t>
            </a:fld>
            <a:endParaRPr lang="en-GB"/>
          </a:p>
        </p:txBody>
      </p:sp>
    </p:spTree>
    <p:extLst>
      <p:ext uri="{BB962C8B-B14F-4D97-AF65-F5344CB8AC3E}">
        <p14:creationId xmlns:p14="http://schemas.microsoft.com/office/powerpoint/2010/main" val="127792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22</a:t>
            </a:fld>
            <a:endParaRPr lang="en-GB"/>
          </a:p>
        </p:txBody>
      </p:sp>
    </p:spTree>
    <p:extLst>
      <p:ext uri="{BB962C8B-B14F-4D97-AF65-F5344CB8AC3E}">
        <p14:creationId xmlns:p14="http://schemas.microsoft.com/office/powerpoint/2010/main" val="49745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23</a:t>
            </a:fld>
            <a:endParaRPr lang="en-GB"/>
          </a:p>
        </p:txBody>
      </p:sp>
    </p:spTree>
    <p:extLst>
      <p:ext uri="{BB962C8B-B14F-4D97-AF65-F5344CB8AC3E}">
        <p14:creationId xmlns:p14="http://schemas.microsoft.com/office/powerpoint/2010/main" val="3467287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24</a:t>
            </a:fld>
            <a:endParaRPr lang="en-GB"/>
          </a:p>
        </p:txBody>
      </p:sp>
    </p:spTree>
    <p:extLst>
      <p:ext uri="{BB962C8B-B14F-4D97-AF65-F5344CB8AC3E}">
        <p14:creationId xmlns:p14="http://schemas.microsoft.com/office/powerpoint/2010/main" val="2270682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25</a:t>
            </a:fld>
            <a:endParaRPr lang="en-GB"/>
          </a:p>
        </p:txBody>
      </p:sp>
    </p:spTree>
    <p:extLst>
      <p:ext uri="{BB962C8B-B14F-4D97-AF65-F5344CB8AC3E}">
        <p14:creationId xmlns:p14="http://schemas.microsoft.com/office/powerpoint/2010/main" val="26310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26</a:t>
            </a:fld>
            <a:endParaRPr lang="en-GB"/>
          </a:p>
        </p:txBody>
      </p:sp>
    </p:spTree>
    <p:extLst>
      <p:ext uri="{BB962C8B-B14F-4D97-AF65-F5344CB8AC3E}">
        <p14:creationId xmlns:p14="http://schemas.microsoft.com/office/powerpoint/2010/main" val="260793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27</a:t>
            </a:fld>
            <a:endParaRPr lang="en-GB"/>
          </a:p>
        </p:txBody>
      </p:sp>
    </p:spTree>
    <p:extLst>
      <p:ext uri="{BB962C8B-B14F-4D97-AF65-F5344CB8AC3E}">
        <p14:creationId xmlns:p14="http://schemas.microsoft.com/office/powerpoint/2010/main" val="3044868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28</a:t>
            </a:fld>
            <a:endParaRPr lang="en-GB"/>
          </a:p>
        </p:txBody>
      </p:sp>
    </p:spTree>
    <p:extLst>
      <p:ext uri="{BB962C8B-B14F-4D97-AF65-F5344CB8AC3E}">
        <p14:creationId xmlns:p14="http://schemas.microsoft.com/office/powerpoint/2010/main" val="255255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29</a:t>
            </a:fld>
            <a:endParaRPr lang="en-GB"/>
          </a:p>
        </p:txBody>
      </p:sp>
    </p:spTree>
    <p:extLst>
      <p:ext uri="{BB962C8B-B14F-4D97-AF65-F5344CB8AC3E}">
        <p14:creationId xmlns:p14="http://schemas.microsoft.com/office/powerpoint/2010/main" val="378495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a:t>
            </a:fld>
            <a:endParaRPr lang="en-GB"/>
          </a:p>
        </p:txBody>
      </p:sp>
    </p:spTree>
    <p:extLst>
      <p:ext uri="{BB962C8B-B14F-4D97-AF65-F5344CB8AC3E}">
        <p14:creationId xmlns:p14="http://schemas.microsoft.com/office/powerpoint/2010/main" val="2892220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30</a:t>
            </a:fld>
            <a:endParaRPr lang="en-GB"/>
          </a:p>
        </p:txBody>
      </p:sp>
    </p:spTree>
    <p:extLst>
      <p:ext uri="{BB962C8B-B14F-4D97-AF65-F5344CB8AC3E}">
        <p14:creationId xmlns:p14="http://schemas.microsoft.com/office/powerpoint/2010/main" val="536739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31</a:t>
            </a:fld>
            <a:endParaRPr lang="en-GB"/>
          </a:p>
        </p:txBody>
      </p:sp>
    </p:spTree>
    <p:extLst>
      <p:ext uri="{BB962C8B-B14F-4D97-AF65-F5344CB8AC3E}">
        <p14:creationId xmlns:p14="http://schemas.microsoft.com/office/powerpoint/2010/main" val="3953310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32</a:t>
            </a:fld>
            <a:endParaRPr lang="en-GB"/>
          </a:p>
        </p:txBody>
      </p:sp>
    </p:spTree>
    <p:extLst>
      <p:ext uri="{BB962C8B-B14F-4D97-AF65-F5344CB8AC3E}">
        <p14:creationId xmlns:p14="http://schemas.microsoft.com/office/powerpoint/2010/main" val="478652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33</a:t>
            </a:fld>
            <a:endParaRPr lang="en-GB"/>
          </a:p>
        </p:txBody>
      </p:sp>
    </p:spTree>
    <p:extLst>
      <p:ext uri="{BB962C8B-B14F-4D97-AF65-F5344CB8AC3E}">
        <p14:creationId xmlns:p14="http://schemas.microsoft.com/office/powerpoint/2010/main" val="180308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34</a:t>
            </a:fld>
            <a:endParaRPr lang="en-GB"/>
          </a:p>
        </p:txBody>
      </p:sp>
    </p:spTree>
    <p:extLst>
      <p:ext uri="{BB962C8B-B14F-4D97-AF65-F5344CB8AC3E}">
        <p14:creationId xmlns:p14="http://schemas.microsoft.com/office/powerpoint/2010/main" val="2589951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35</a:t>
            </a:fld>
            <a:endParaRPr lang="en-GB"/>
          </a:p>
        </p:txBody>
      </p:sp>
    </p:spTree>
    <p:extLst>
      <p:ext uri="{BB962C8B-B14F-4D97-AF65-F5344CB8AC3E}">
        <p14:creationId xmlns:p14="http://schemas.microsoft.com/office/powerpoint/2010/main" val="3912248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36</a:t>
            </a:fld>
            <a:endParaRPr lang="en-GB"/>
          </a:p>
        </p:txBody>
      </p:sp>
    </p:spTree>
    <p:extLst>
      <p:ext uri="{BB962C8B-B14F-4D97-AF65-F5344CB8AC3E}">
        <p14:creationId xmlns:p14="http://schemas.microsoft.com/office/powerpoint/2010/main" val="394820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37</a:t>
            </a:fld>
            <a:endParaRPr lang="en-GB"/>
          </a:p>
        </p:txBody>
      </p:sp>
    </p:spTree>
    <p:extLst>
      <p:ext uri="{BB962C8B-B14F-4D97-AF65-F5344CB8AC3E}">
        <p14:creationId xmlns:p14="http://schemas.microsoft.com/office/powerpoint/2010/main" val="398892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38</a:t>
            </a:fld>
            <a:endParaRPr lang="en-GB"/>
          </a:p>
        </p:txBody>
      </p:sp>
    </p:spTree>
    <p:extLst>
      <p:ext uri="{BB962C8B-B14F-4D97-AF65-F5344CB8AC3E}">
        <p14:creationId xmlns:p14="http://schemas.microsoft.com/office/powerpoint/2010/main" val="4091138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39</a:t>
            </a:fld>
            <a:endParaRPr lang="en-GB"/>
          </a:p>
        </p:txBody>
      </p:sp>
    </p:spTree>
    <p:extLst>
      <p:ext uri="{BB962C8B-B14F-4D97-AF65-F5344CB8AC3E}">
        <p14:creationId xmlns:p14="http://schemas.microsoft.com/office/powerpoint/2010/main" val="219543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a:t>
            </a:fld>
            <a:endParaRPr lang="en-GB"/>
          </a:p>
        </p:txBody>
      </p:sp>
    </p:spTree>
    <p:extLst>
      <p:ext uri="{BB962C8B-B14F-4D97-AF65-F5344CB8AC3E}">
        <p14:creationId xmlns:p14="http://schemas.microsoft.com/office/powerpoint/2010/main" val="3975706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40</a:t>
            </a:fld>
            <a:endParaRPr lang="en-GB"/>
          </a:p>
        </p:txBody>
      </p:sp>
    </p:spTree>
    <p:extLst>
      <p:ext uri="{BB962C8B-B14F-4D97-AF65-F5344CB8AC3E}">
        <p14:creationId xmlns:p14="http://schemas.microsoft.com/office/powerpoint/2010/main" val="1592525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41</a:t>
            </a:fld>
            <a:endParaRPr lang="en-GB"/>
          </a:p>
        </p:txBody>
      </p:sp>
    </p:spTree>
    <p:extLst>
      <p:ext uri="{BB962C8B-B14F-4D97-AF65-F5344CB8AC3E}">
        <p14:creationId xmlns:p14="http://schemas.microsoft.com/office/powerpoint/2010/main" val="155045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42</a:t>
            </a:fld>
            <a:endParaRPr lang="en-GB"/>
          </a:p>
        </p:txBody>
      </p:sp>
    </p:spTree>
    <p:extLst>
      <p:ext uri="{BB962C8B-B14F-4D97-AF65-F5344CB8AC3E}">
        <p14:creationId xmlns:p14="http://schemas.microsoft.com/office/powerpoint/2010/main" val="3092282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43</a:t>
            </a:fld>
            <a:endParaRPr lang="en-GB"/>
          </a:p>
        </p:txBody>
      </p:sp>
    </p:spTree>
    <p:extLst>
      <p:ext uri="{BB962C8B-B14F-4D97-AF65-F5344CB8AC3E}">
        <p14:creationId xmlns:p14="http://schemas.microsoft.com/office/powerpoint/2010/main" val="1973898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44</a:t>
            </a:fld>
            <a:endParaRPr lang="en-GB"/>
          </a:p>
        </p:txBody>
      </p:sp>
    </p:spTree>
    <p:extLst>
      <p:ext uri="{BB962C8B-B14F-4D97-AF65-F5344CB8AC3E}">
        <p14:creationId xmlns:p14="http://schemas.microsoft.com/office/powerpoint/2010/main" val="626369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45</a:t>
            </a:fld>
            <a:endParaRPr lang="en-GB"/>
          </a:p>
        </p:txBody>
      </p:sp>
    </p:spTree>
    <p:extLst>
      <p:ext uri="{BB962C8B-B14F-4D97-AF65-F5344CB8AC3E}">
        <p14:creationId xmlns:p14="http://schemas.microsoft.com/office/powerpoint/2010/main" val="398139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5</a:t>
            </a:fld>
            <a:endParaRPr lang="en-GB"/>
          </a:p>
        </p:txBody>
      </p:sp>
    </p:spTree>
    <p:extLst>
      <p:ext uri="{BB962C8B-B14F-4D97-AF65-F5344CB8AC3E}">
        <p14:creationId xmlns:p14="http://schemas.microsoft.com/office/powerpoint/2010/main" val="392994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6</a:t>
            </a:fld>
            <a:endParaRPr lang="en-GB"/>
          </a:p>
        </p:txBody>
      </p:sp>
    </p:spTree>
    <p:extLst>
      <p:ext uri="{BB962C8B-B14F-4D97-AF65-F5344CB8AC3E}">
        <p14:creationId xmlns:p14="http://schemas.microsoft.com/office/powerpoint/2010/main" val="29378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7</a:t>
            </a:fld>
            <a:endParaRPr lang="en-GB"/>
          </a:p>
        </p:txBody>
      </p:sp>
    </p:spTree>
    <p:extLst>
      <p:ext uri="{BB962C8B-B14F-4D97-AF65-F5344CB8AC3E}">
        <p14:creationId xmlns:p14="http://schemas.microsoft.com/office/powerpoint/2010/main" val="176515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8</a:t>
            </a:fld>
            <a:endParaRPr lang="en-GB"/>
          </a:p>
        </p:txBody>
      </p:sp>
    </p:spTree>
    <p:extLst>
      <p:ext uri="{BB962C8B-B14F-4D97-AF65-F5344CB8AC3E}">
        <p14:creationId xmlns:p14="http://schemas.microsoft.com/office/powerpoint/2010/main" val="251453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3CEE2-56FA-48A4-9F06-81254E4FE855}" type="slidenum">
              <a:rPr lang="en-GB" smtClean="0"/>
              <a:t>9</a:t>
            </a:fld>
            <a:endParaRPr lang="en-GB"/>
          </a:p>
        </p:txBody>
      </p:sp>
    </p:spTree>
    <p:extLst>
      <p:ext uri="{BB962C8B-B14F-4D97-AF65-F5344CB8AC3E}">
        <p14:creationId xmlns:p14="http://schemas.microsoft.com/office/powerpoint/2010/main" val="154748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E9CC-7C27-46A0-85E3-4C51F2DA9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EBB0C5-DEE5-4F39-8D85-00736E4BF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CB6F85-61F9-49A0-823E-20F9C092DBF7}"/>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4A57D470-F1F3-47BE-9BFD-14FD3D3BBE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C9EDC5-CE23-4BAF-AA4F-E1AD6C259A27}"/>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10019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076C-A947-4275-B92A-D6A03ED2DC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E3BF03-DEE9-4924-A92C-6B72815F4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ABC995-588B-4F7F-B620-D9C3DF663502}"/>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6254A042-EA7F-4A5F-9B83-129B797074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BCAA39-39DB-4662-BCDD-DAF96BD99B13}"/>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52500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D55BE-EDE9-454E-A932-801FC58944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800DCC-D9FB-483D-8542-E5BDD689F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34234-A2C4-47D0-A48F-A690D51825C3}"/>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83E674B8-AB6A-42B4-92E0-6E0F252751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5B151D-5E03-4EA9-BE4D-AB61BC136511}"/>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198135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E65E-6638-40E4-AF05-A31F1245CB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9A8296-B83A-4359-967B-4E143B0FB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4D4393-6810-419D-B7EC-B6E6D88FD18D}"/>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3CA916FB-1A5E-45DF-A5A5-7A6AF508EE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C217D0-2A60-494A-8517-A6CA3E29DD9E}"/>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294404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17A0-0FF5-4DE3-96D2-2779F4F5D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09A91A-1927-47FF-BABD-8BFC99F3E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146FF-0CF7-4D33-9344-4A3E4C25FDF8}"/>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1ACA3F29-22C2-449B-91D9-7AA08A495F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E3A9DD-FF9E-4020-8918-ACB76D937E21}"/>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300711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5173-62CE-4C30-AFD0-64F5A4A8B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E5389-9ADB-4413-84B4-32358487E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A10BD5-5BB8-41BF-956A-345D17041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A741E6-4609-4E77-8D49-F4BF6AB50A4A}"/>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6" name="Footer Placeholder 5">
            <a:extLst>
              <a:ext uri="{FF2B5EF4-FFF2-40B4-BE49-F238E27FC236}">
                <a16:creationId xmlns:a16="http://schemas.microsoft.com/office/drawing/2014/main" id="{2C001764-1A8D-4353-B050-FAD10CF5014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17BA04A-993D-4980-A266-B31EA0D0DA27}"/>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267528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53E9-E54D-4197-A407-56B16DCECB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C1ED02-A8DB-4F3F-9BA1-62779BD73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D38EA-30CD-4A88-A1DF-9B7874983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3126CC-B0A2-4043-B388-0F5361B26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6F852F-004D-4860-82D8-CD29F7973B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F384D8-8D2B-4A40-A319-000FB8157F0C}"/>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8" name="Footer Placeholder 7">
            <a:extLst>
              <a:ext uri="{FF2B5EF4-FFF2-40B4-BE49-F238E27FC236}">
                <a16:creationId xmlns:a16="http://schemas.microsoft.com/office/drawing/2014/main" id="{E13EF320-B5F1-408A-BA37-59588CFD389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B411E6A-01C2-471C-A73C-BCFAE6F66265}"/>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296610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9FD2-D502-4D7B-972D-C6F8B8AA23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AF34E0-82B1-40B9-82F5-DED0CA8345B5}"/>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4" name="Footer Placeholder 3">
            <a:extLst>
              <a:ext uri="{FF2B5EF4-FFF2-40B4-BE49-F238E27FC236}">
                <a16:creationId xmlns:a16="http://schemas.microsoft.com/office/drawing/2014/main" id="{ABF7F4CE-3733-461A-AECF-428BD81312B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A68A78E-D068-4413-BC17-1AD18FC67D99}"/>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163835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60603-1A4B-4CF9-B549-AC96E789D1D2}"/>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3" name="Footer Placeholder 2">
            <a:extLst>
              <a:ext uri="{FF2B5EF4-FFF2-40B4-BE49-F238E27FC236}">
                <a16:creationId xmlns:a16="http://schemas.microsoft.com/office/drawing/2014/main" id="{1F55F76A-81AA-4834-BF88-FE5B5FA3DB1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8D8B9E2-6562-4191-BC23-203F3AEAAB94}"/>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33288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8685-609D-428F-B8A2-B2D8338DD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E512C8-07FD-4D13-B3F9-742FAE74F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FEAB9A-29BD-40F2-80C9-0C0EDE3AB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9776-8933-46F4-B681-0490AF0B0609}"/>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6" name="Footer Placeholder 5">
            <a:extLst>
              <a:ext uri="{FF2B5EF4-FFF2-40B4-BE49-F238E27FC236}">
                <a16:creationId xmlns:a16="http://schemas.microsoft.com/office/drawing/2014/main" id="{3509127A-7292-45AA-84AB-5EA99D1D7F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D8C91E-74C6-477C-A45E-2764F836576B}"/>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349972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B2D9-425E-4EBF-8F6C-54DABA23F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1C6F2B-DB2B-4B5E-8ECD-C0B9D4F4B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26E84CA-F93F-474E-97AD-BB5B9DEE4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A4D16-757F-41C7-A124-849E0608A329}"/>
              </a:ext>
            </a:extLst>
          </p:cNvPr>
          <p:cNvSpPr>
            <a:spLocks noGrp="1"/>
          </p:cNvSpPr>
          <p:nvPr>
            <p:ph type="dt" sz="half" idx="10"/>
          </p:nvPr>
        </p:nvSpPr>
        <p:spPr/>
        <p:txBody>
          <a:bodyPr/>
          <a:lstStyle/>
          <a:p>
            <a:fld id="{B1CABD25-A339-4B32-A6E0-00C5EFD91255}" type="datetimeFigureOut">
              <a:rPr lang="en-GB" smtClean="0"/>
              <a:t>25/01/2022</a:t>
            </a:fld>
            <a:endParaRPr lang="en-GB" dirty="0"/>
          </a:p>
        </p:txBody>
      </p:sp>
      <p:sp>
        <p:nvSpPr>
          <p:cNvPr id="6" name="Footer Placeholder 5">
            <a:extLst>
              <a:ext uri="{FF2B5EF4-FFF2-40B4-BE49-F238E27FC236}">
                <a16:creationId xmlns:a16="http://schemas.microsoft.com/office/drawing/2014/main" id="{82C6CF4A-D9F9-4703-AEB5-954302CF48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0081B9-11B8-4527-B709-46EA295C01D0}"/>
              </a:ext>
            </a:extLst>
          </p:cNvPr>
          <p:cNvSpPr>
            <a:spLocks noGrp="1"/>
          </p:cNvSpPr>
          <p:nvPr>
            <p:ph type="sldNum" sz="quarter" idx="12"/>
          </p:nvPr>
        </p:nvSpPr>
        <p:spPr/>
        <p:txBody>
          <a:bodyPr/>
          <a:lstStyle/>
          <a:p>
            <a:fld id="{37276839-B5D0-4792-AD60-8D430FBA01CE}" type="slidenum">
              <a:rPr lang="en-GB" smtClean="0"/>
              <a:t>‹#›</a:t>
            </a:fld>
            <a:endParaRPr lang="en-GB" dirty="0"/>
          </a:p>
        </p:txBody>
      </p:sp>
    </p:spTree>
    <p:extLst>
      <p:ext uri="{BB962C8B-B14F-4D97-AF65-F5344CB8AC3E}">
        <p14:creationId xmlns:p14="http://schemas.microsoft.com/office/powerpoint/2010/main" val="198248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A58AA-52C5-4304-82F6-D8A57DF54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39F211-A8D3-4855-8017-B29387B26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6339E-CE54-4137-ACAF-4668353F7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ABD25-A339-4B32-A6E0-00C5EFD91255}" type="datetimeFigureOut">
              <a:rPr lang="en-GB" smtClean="0"/>
              <a:t>25/01/2022</a:t>
            </a:fld>
            <a:endParaRPr lang="en-GB" dirty="0"/>
          </a:p>
        </p:txBody>
      </p:sp>
      <p:sp>
        <p:nvSpPr>
          <p:cNvPr id="5" name="Footer Placeholder 4">
            <a:extLst>
              <a:ext uri="{FF2B5EF4-FFF2-40B4-BE49-F238E27FC236}">
                <a16:creationId xmlns:a16="http://schemas.microsoft.com/office/drawing/2014/main" id="{07931C7E-7D70-4ABE-B0B2-36B58F592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FB0C097-F97F-441D-9DB1-4031E989E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6839-B5D0-4792-AD60-8D430FBA01CE}" type="slidenum">
              <a:rPr lang="en-GB" smtClean="0"/>
              <a:t>‹#›</a:t>
            </a:fld>
            <a:endParaRPr lang="en-GB" dirty="0"/>
          </a:p>
        </p:txBody>
      </p:sp>
    </p:spTree>
    <p:extLst>
      <p:ext uri="{BB962C8B-B14F-4D97-AF65-F5344CB8AC3E}">
        <p14:creationId xmlns:p14="http://schemas.microsoft.com/office/powerpoint/2010/main" val="75334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png"/><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audio" Target="../media/audio4.wav"/></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2.wav"/><Relationship Id="rId11"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audio" Target="../media/audio4.wav"/><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10" Type="http://schemas.openxmlformats.org/officeDocument/2006/relationships/image" Target="../media/image8.jpeg"/><Relationship Id="rId4" Type="http://schemas.openxmlformats.org/officeDocument/2006/relationships/audio" Target="../media/audio4.wav"/><Relationship Id="rId9"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3" Type="http://schemas.openxmlformats.org/officeDocument/2006/relationships/hyperlink" Target="https://swvg-refugees.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sueturner7@googlemail.com" TargetMode="External"/><Relationship Id="rId13" Type="http://schemas.openxmlformats.org/officeDocument/2006/relationships/hyperlink" Target="mailto:stash.kozlowski@swvg-refugees.org.uk" TargetMode="External"/><Relationship Id="rId3" Type="http://schemas.openxmlformats.org/officeDocument/2006/relationships/hyperlink" Target="mailto:claudia.glyn@swvg-refugees.org.uk" TargetMode="External"/><Relationship Id="rId7" Type="http://schemas.openxmlformats.org/officeDocument/2006/relationships/hyperlink" Target="file:///F:\SWVG%20synced%202020_05_19\website\jackie.batchelor@swvg-refugees.org.uk" TargetMode="External"/><Relationship Id="rId12" Type="http://schemas.openxmlformats.org/officeDocument/2006/relationships/hyperlink" Target="file:///F:\SWVG%20synced%202020_05_19\website\mark.courtice@swvg-refugees.org.u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mailto:william.brook-hart@swvg-refugees.org.uk" TargetMode="External"/><Relationship Id="rId11" Type="http://schemas.openxmlformats.org/officeDocument/2006/relationships/hyperlink" Target="mailto:smjessup01@gmail.com" TargetMode="External"/><Relationship Id="rId5" Type="http://schemas.openxmlformats.org/officeDocument/2006/relationships/hyperlink" Target="mailto:Chris.holloway@swvg-refugees.org.uk" TargetMode="External"/><Relationship Id="rId10" Type="http://schemas.openxmlformats.org/officeDocument/2006/relationships/hyperlink" Target="file:///F:\SWVG%20synced%202020_05_19\website\anneleeming31@btinternet.com" TargetMode="External"/><Relationship Id="rId4" Type="http://schemas.openxmlformats.org/officeDocument/2006/relationships/hyperlink" Target="about:blank" TargetMode="External"/><Relationship Id="rId9" Type="http://schemas.openxmlformats.org/officeDocument/2006/relationships/hyperlink" Target="mailto:hazel.inskip@gmail.co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16.wmf"/><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3" Type="http://schemas.openxmlformats.org/officeDocument/2006/relationships/hyperlink" Target="https://swvg-refugees.org.uk/about-us/our-hi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id.southampton.gov.uk/kb5/southampton/directory/service.page?id=CjAYEuA4wfw" TargetMode="External"/><Relationship Id="rId5" Type="http://schemas.openxmlformats.org/officeDocument/2006/relationships/hyperlink" Target="https://swvg-refugees.org.uk/campaigning/" TargetMode="External"/><Relationship Id="rId4" Type="http://schemas.openxmlformats.org/officeDocument/2006/relationships/hyperlink" Target="https://swvg-refugees.org.uk/about-us/how-we-wor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outhampton.gov.uk/council-democracy/partnership-working/safe-city/preve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hcr.org/uk/figures-at-a-glance.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25bwiSikRsI"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nhcr.org/uk/1951-refugee-convention.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gov.uk/guidance/indefinite-leave-to-remain-in-the-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wvg-refugees.org.uk/members/volunteering-for-swvg/" TargetMode="External"/><Relationship Id="rId13" Type="http://schemas.openxmlformats.org/officeDocument/2006/relationships/image" Target="../media/image5.png"/><Relationship Id="rId3" Type="http://schemas.openxmlformats.org/officeDocument/2006/relationships/hyperlink" Target="https://swvg-refugees.org.uk/" TargetMode="External"/><Relationship Id="rId7" Type="http://schemas.openxmlformats.org/officeDocument/2006/relationships/hyperlink" Target="https://swvg-refugees.org.uk/get-involved/become-a-visitor/" TargetMode="Externa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edcross.org.uk/get-help/get-help-as-a-refugee" TargetMode="External"/><Relationship Id="rId11" Type="http://schemas.openxmlformats.org/officeDocument/2006/relationships/image" Target="../media/image3.png"/><Relationship Id="rId5" Type="http://schemas.openxmlformats.org/officeDocument/2006/relationships/hyperlink" Target="https://www.facebook.com/groups/southamptonaction/" TargetMode="External"/><Relationship Id="rId10" Type="http://schemas.openxmlformats.org/officeDocument/2006/relationships/image" Target="../media/image2.png"/><Relationship Id="rId4" Type="http://schemas.openxmlformats.org/officeDocument/2006/relationships/hyperlink" Target="https://clearproject.org.uk/" TargetMode="External"/><Relationship Id="rId9" Type="http://schemas.openxmlformats.org/officeDocument/2006/relationships/hyperlink" Target="https://swvg-refugees.org.uk/get-involved/join-our-group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ItNWqzBTC0w"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youtu.be/iuPtDGuhEU8" TargetMode="External"/><Relationship Id="rId4" Type="http://schemas.openxmlformats.org/officeDocument/2006/relationships/hyperlink" Target="https://youtu.be/tIaHbI6p4m8"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lQ7fnER3ccQ" TargetMode="External"/><Relationship Id="rId7"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youtu.be/7GeSDuMVUXY" TargetMode="External"/><Relationship Id="rId5" Type="http://schemas.openxmlformats.org/officeDocument/2006/relationships/hyperlink" Target="https://youtu.be/LUQIVCSh8qc" TargetMode="External"/><Relationship Id="rId4" Type="http://schemas.openxmlformats.org/officeDocument/2006/relationships/hyperlink" Target="https://righttoremain.org.uk/toolki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hyperlink" Target="https://swvg-refugees.org.uk/wp-content/uploads/2020/08/SWVG-Volunteer-Application-Form-2020_01.doc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info@swvg-refugees.org.uk" TargetMode="External"/><Relationship Id="rId4" Type="http://schemas.openxmlformats.org/officeDocument/2006/relationships/hyperlink" Target="mailto:jessica.hasan@swvg-refugees.org.uk" TargetMode="External"/></Relationships>
</file>

<file path=ppt/slides/_rels/slide4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4.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B130CB-81A9-4802-81E4-C3A186063026}"/>
              </a:ext>
            </a:extLst>
          </p:cNvPr>
          <p:cNvSpPr>
            <a:spLocks noGrp="1"/>
          </p:cNvSpPr>
          <p:nvPr>
            <p:ph type="title"/>
          </p:nvPr>
        </p:nvSpPr>
        <p:spPr>
          <a:xfrm>
            <a:off x="1024129" y="585216"/>
            <a:ext cx="5062511" cy="1499616"/>
          </a:xfrm>
        </p:spPr>
        <p:txBody>
          <a:bodyPr>
            <a:normAutofit/>
          </a:bodyPr>
          <a:lstStyle/>
          <a:p>
            <a:pPr algn="ctr"/>
            <a:r>
              <a:rPr lang="en-US" dirty="0">
                <a:solidFill>
                  <a:srgbClr val="FFFFFF"/>
                </a:solidFill>
              </a:rPr>
              <a:t>Welcome to Part 1</a:t>
            </a:r>
            <a:br>
              <a:rPr lang="en-US" dirty="0">
                <a:solidFill>
                  <a:srgbClr val="FFFFFF"/>
                </a:solidFill>
              </a:rPr>
            </a:br>
            <a:r>
              <a:rPr lang="en-US" dirty="0">
                <a:solidFill>
                  <a:srgbClr val="FFFFFF"/>
                </a:solidFill>
              </a:rPr>
              <a:t> SWVG Training </a:t>
            </a:r>
            <a:endParaRPr lang="en-GB" dirty="0">
              <a:solidFill>
                <a:srgbClr val="FFFFFF"/>
              </a:solidFill>
            </a:endParaRPr>
          </a:p>
        </p:txBody>
      </p:sp>
      <p:cxnSp>
        <p:nvCxnSpPr>
          <p:cNvPr id="25" name="Straight Connector 24">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EE9108-E75D-4AFD-8D90-AB231279E293}"/>
              </a:ext>
            </a:extLst>
          </p:cNvPr>
          <p:cNvSpPr>
            <a:spLocks noGrp="1"/>
          </p:cNvSpPr>
          <p:nvPr>
            <p:ph idx="1"/>
          </p:nvPr>
        </p:nvSpPr>
        <p:spPr>
          <a:xfrm>
            <a:off x="299804" y="2084832"/>
            <a:ext cx="6086006" cy="4133088"/>
          </a:xfrm>
        </p:spPr>
        <p:txBody>
          <a:bodyPr>
            <a:normAutofit fontScale="85000" lnSpcReduction="20000"/>
          </a:bodyPr>
          <a:lstStyle/>
          <a:p>
            <a:pPr>
              <a:lnSpc>
                <a:spcPct val="120000"/>
              </a:lnSpc>
              <a:spcBef>
                <a:spcPts val="600"/>
              </a:spcBef>
              <a:spcAft>
                <a:spcPts val="600"/>
              </a:spcAft>
            </a:pPr>
            <a:r>
              <a:rPr lang="en-GB" sz="1800" dirty="0">
                <a:solidFill>
                  <a:srgbClr val="FFFFFF"/>
                </a:solidFill>
              </a:rPr>
              <a:t>This training package should take you about two and a half hours to complete. </a:t>
            </a:r>
          </a:p>
          <a:p>
            <a:pPr>
              <a:lnSpc>
                <a:spcPct val="120000"/>
              </a:lnSpc>
              <a:spcBef>
                <a:spcPts val="600"/>
              </a:spcBef>
              <a:spcAft>
                <a:spcPts val="600"/>
              </a:spcAft>
            </a:pPr>
            <a:r>
              <a:rPr lang="en-US" sz="1800" dirty="0">
                <a:solidFill>
                  <a:srgbClr val="FFFFFF"/>
                </a:solidFill>
              </a:rPr>
              <a:t>This training is for everyone involved in SWVG, whatever role they hope to take.</a:t>
            </a:r>
            <a:r>
              <a:rPr lang="en-GB" sz="1800" dirty="0">
                <a:solidFill>
                  <a:srgbClr val="FFFFFF"/>
                </a:solidFill>
              </a:rPr>
              <a:t> There is further training for those who want to become visitors and teachers. </a:t>
            </a:r>
          </a:p>
          <a:p>
            <a:pPr>
              <a:lnSpc>
                <a:spcPct val="120000"/>
              </a:lnSpc>
              <a:spcBef>
                <a:spcPts val="600"/>
              </a:spcBef>
              <a:spcAft>
                <a:spcPts val="600"/>
              </a:spcAft>
            </a:pPr>
            <a:r>
              <a:rPr lang="en-GB" sz="1800" dirty="0">
                <a:solidFill>
                  <a:srgbClr val="FFFFFF"/>
                </a:solidFill>
              </a:rPr>
              <a:t>You will need to have access to the internet to view the linked videos and web pages. It may easiest to put the PowerPoint into slideshow mode, but on slide 29 you will need to press ESC in order to click on the embedded safeguarding documents. </a:t>
            </a:r>
          </a:p>
          <a:p>
            <a:pPr>
              <a:lnSpc>
                <a:spcPct val="120000"/>
              </a:lnSpc>
              <a:spcBef>
                <a:spcPts val="600"/>
              </a:spcBef>
              <a:spcAft>
                <a:spcPts val="600"/>
              </a:spcAft>
            </a:pPr>
            <a:r>
              <a:rPr lang="en-GB" sz="1800" dirty="0">
                <a:solidFill>
                  <a:srgbClr val="FFFFFF"/>
                </a:solidFill>
              </a:rPr>
              <a:t>After you have completed the package, we will arrange an online meeting with others to discuss how you found it and how you might become more involved with the charity, and to enable</a:t>
            </a:r>
            <a:r>
              <a:rPr lang="en-US" sz="1800" dirty="0">
                <a:solidFill>
                  <a:srgbClr val="FFFFFF"/>
                </a:solidFill>
              </a:rPr>
              <a:t> personal contact with SWVG members. As much of the work we do is about the development of personal relationships, we will offer an experiential course in communication when it is possible. </a:t>
            </a:r>
            <a:endParaRPr lang="en-GB" sz="1800" dirty="0">
              <a:solidFill>
                <a:srgbClr val="FFFFFF"/>
              </a:solidFill>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7544017" y="2272289"/>
            <a:ext cx="4007904" cy="2313422"/>
          </a:xfrm>
          <a:prstGeom prst="rect">
            <a:avLst/>
          </a:prstGeom>
        </p:spPr>
      </p:pic>
    </p:spTree>
    <p:extLst>
      <p:ext uri="{BB962C8B-B14F-4D97-AF65-F5344CB8AC3E}">
        <p14:creationId xmlns:p14="http://schemas.microsoft.com/office/powerpoint/2010/main" val="50990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8" name="TextBox 7"/>
          <p:cNvSpPr txBox="1"/>
          <p:nvPr/>
        </p:nvSpPr>
        <p:spPr>
          <a:xfrm>
            <a:off x="209862" y="419725"/>
            <a:ext cx="89026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Southampton and asylum seekers</a:t>
            </a:r>
          </a:p>
        </p:txBody>
      </p:sp>
      <p:grpSp>
        <p:nvGrpSpPr>
          <p:cNvPr id="31" name="Group 30"/>
          <p:cNvGrpSpPr/>
          <p:nvPr/>
        </p:nvGrpSpPr>
        <p:grpSpPr>
          <a:xfrm>
            <a:off x="209862" y="1633406"/>
            <a:ext cx="9348953" cy="4250190"/>
            <a:chOff x="394136" y="517681"/>
            <a:chExt cx="9348953" cy="4250190"/>
          </a:xfrm>
        </p:grpSpPr>
        <p:sp>
          <p:nvSpPr>
            <p:cNvPr id="33" name="TextBox 32"/>
            <p:cNvSpPr txBox="1"/>
            <p:nvPr/>
          </p:nvSpPr>
          <p:spPr>
            <a:xfrm>
              <a:off x="394136" y="517681"/>
              <a:ext cx="9348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asylum seekers are there in Southampton?</a:t>
              </a:r>
            </a:p>
          </p:txBody>
        </p:sp>
        <p:sp>
          <p:nvSpPr>
            <p:cNvPr id="41" name="TextBox 40"/>
            <p:cNvSpPr txBox="1"/>
            <p:nvPr/>
          </p:nvSpPr>
          <p:spPr>
            <a:xfrm>
              <a:off x="535816" y="1529592"/>
              <a:ext cx="8098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200</a:t>
              </a:r>
            </a:p>
          </p:txBody>
        </p:sp>
        <p:sp>
          <p:nvSpPr>
            <p:cNvPr id="35" name="TextBox 34"/>
            <p:cNvSpPr txBox="1"/>
            <p:nvPr/>
          </p:nvSpPr>
          <p:spPr>
            <a:xfrm>
              <a:off x="394136" y="2735244"/>
              <a:ext cx="68452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people live in Southampton?</a:t>
              </a:r>
            </a:p>
          </p:txBody>
        </p:sp>
        <p:grpSp>
          <p:nvGrpSpPr>
            <p:cNvPr id="36" name="Group 35"/>
            <p:cNvGrpSpPr/>
            <p:nvPr/>
          </p:nvGrpSpPr>
          <p:grpSpPr>
            <a:xfrm>
              <a:off x="613925" y="3534111"/>
              <a:ext cx="1119217" cy="1233760"/>
              <a:chOff x="3665471" y="3349446"/>
              <a:chExt cx="1119217" cy="1233760"/>
            </a:xfrm>
          </p:grpSpPr>
          <p:sp>
            <p:nvSpPr>
              <p:cNvPr id="37" name="TextBox 36"/>
              <p:cNvSpPr txBox="1"/>
              <p:nvPr/>
            </p:nvSpPr>
            <p:spPr>
              <a:xfrm>
                <a:off x="3665471" y="3349446"/>
                <a:ext cx="94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256,459</a:t>
                </a:r>
              </a:p>
            </p:txBody>
          </p:sp>
          <p:sp>
            <p:nvSpPr>
              <p:cNvPr id="38" name="TextBox 37"/>
              <p:cNvSpPr txBox="1"/>
              <p:nvPr/>
            </p:nvSpPr>
            <p:spPr>
              <a:xfrm>
                <a:off x="3665471" y="3782892"/>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24,275</a:t>
                </a:r>
              </a:p>
            </p:txBody>
          </p:sp>
          <p:sp>
            <p:nvSpPr>
              <p:cNvPr id="39" name="TextBox 38"/>
              <p:cNvSpPr txBox="1"/>
              <p:nvPr/>
            </p:nvSpPr>
            <p:spPr>
              <a:xfrm>
                <a:off x="3665471" y="4213874"/>
                <a:ext cx="11192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2,545,275</a:t>
                </a:r>
              </a:p>
            </p:txBody>
          </p:sp>
        </p:grpSp>
      </p:grpSp>
      <p:sp>
        <p:nvSpPr>
          <p:cNvPr id="46" name="Donut 45">
            <a:hlinkClick r:id="" action="ppaction://hlinkshowjump?jump=nextslide">
              <a:snd r:embed="rId4" name="chimes.wav"/>
            </a:hlinkClick>
          </p:cNvPr>
          <p:cNvSpPr>
            <a:spLocks noChangeAspect="1"/>
          </p:cNvSpPr>
          <p:nvPr/>
        </p:nvSpPr>
        <p:spPr>
          <a:xfrm>
            <a:off x="2012731" y="4742456"/>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Donut 46">
            <a:hlinkClick r:id="" action="ppaction://noaction">
              <a:snd r:embed="rId5" name="click.wav"/>
            </a:hlinkClick>
          </p:cNvPr>
          <p:cNvSpPr>
            <a:spLocks noChangeAspect="1"/>
          </p:cNvSpPr>
          <p:nvPr/>
        </p:nvSpPr>
        <p:spPr>
          <a:xfrm>
            <a:off x="2012731" y="5177948"/>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Donut 47">
            <a:hlinkClick r:id="" action="ppaction://noaction">
              <a:snd r:embed="rId5" name="click.wav"/>
            </a:hlinkClick>
          </p:cNvPr>
          <p:cNvSpPr>
            <a:spLocks noChangeAspect="1"/>
          </p:cNvSpPr>
          <p:nvPr/>
        </p:nvSpPr>
        <p:spPr>
          <a:xfrm>
            <a:off x="2002883" y="5553446"/>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 descr="C:\Users\Mark\AppData\Local\Microsoft\Windows\INetCache\IE\CZ92RK0H\check-157822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122" y="2436487"/>
            <a:ext cx="525177" cy="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0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8" name="TextBox 7"/>
          <p:cNvSpPr txBox="1"/>
          <p:nvPr/>
        </p:nvSpPr>
        <p:spPr>
          <a:xfrm>
            <a:off x="209862" y="419725"/>
            <a:ext cx="89026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Southampton and asylum seekers</a:t>
            </a:r>
          </a:p>
        </p:txBody>
      </p:sp>
      <p:grpSp>
        <p:nvGrpSpPr>
          <p:cNvPr id="31" name="Group 30"/>
          <p:cNvGrpSpPr/>
          <p:nvPr/>
        </p:nvGrpSpPr>
        <p:grpSpPr>
          <a:xfrm>
            <a:off x="209862" y="1633406"/>
            <a:ext cx="9348953" cy="3601205"/>
            <a:chOff x="394136" y="517681"/>
            <a:chExt cx="9348953" cy="3601205"/>
          </a:xfrm>
        </p:grpSpPr>
        <p:sp>
          <p:nvSpPr>
            <p:cNvPr id="33" name="TextBox 32"/>
            <p:cNvSpPr txBox="1"/>
            <p:nvPr/>
          </p:nvSpPr>
          <p:spPr>
            <a:xfrm>
              <a:off x="394136" y="517681"/>
              <a:ext cx="9348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asylum seekers are there in Southampton?</a:t>
              </a:r>
            </a:p>
          </p:txBody>
        </p:sp>
        <p:sp>
          <p:nvSpPr>
            <p:cNvPr id="41" name="TextBox 40"/>
            <p:cNvSpPr txBox="1"/>
            <p:nvPr/>
          </p:nvSpPr>
          <p:spPr>
            <a:xfrm>
              <a:off x="476014" y="1818689"/>
              <a:ext cx="8098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200</a:t>
              </a:r>
            </a:p>
          </p:txBody>
        </p:sp>
        <p:sp>
          <p:nvSpPr>
            <p:cNvPr id="35" name="TextBox 34"/>
            <p:cNvSpPr txBox="1"/>
            <p:nvPr/>
          </p:nvSpPr>
          <p:spPr>
            <a:xfrm>
              <a:off x="394136" y="2735244"/>
              <a:ext cx="68452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people live in Southampton?</a:t>
              </a:r>
            </a:p>
          </p:txBody>
        </p:sp>
        <p:sp>
          <p:nvSpPr>
            <p:cNvPr id="37" name="TextBox 36"/>
            <p:cNvSpPr txBox="1"/>
            <p:nvPr/>
          </p:nvSpPr>
          <p:spPr>
            <a:xfrm>
              <a:off x="476014" y="3534111"/>
              <a:ext cx="15376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256,459</a:t>
              </a:r>
            </a:p>
          </p:txBody>
        </p:sp>
      </p:grpSp>
      <p:pic>
        <p:nvPicPr>
          <p:cNvPr id="23"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122" y="2804910"/>
            <a:ext cx="525177" cy="6011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3811" y="4499085"/>
            <a:ext cx="525177" cy="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8" name="TextBox 7"/>
          <p:cNvSpPr txBox="1"/>
          <p:nvPr/>
        </p:nvSpPr>
        <p:spPr>
          <a:xfrm>
            <a:off x="209862" y="419725"/>
            <a:ext cx="89026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Southampton and asylum seekers</a:t>
            </a:r>
          </a:p>
        </p:txBody>
      </p:sp>
      <p:grpSp>
        <p:nvGrpSpPr>
          <p:cNvPr id="13" name="Group 12"/>
          <p:cNvGrpSpPr/>
          <p:nvPr/>
        </p:nvGrpSpPr>
        <p:grpSpPr>
          <a:xfrm>
            <a:off x="268013" y="1964978"/>
            <a:ext cx="8986429" cy="4278902"/>
            <a:chOff x="268012" y="828847"/>
            <a:chExt cx="11225051" cy="4278902"/>
          </a:xfrm>
        </p:grpSpPr>
        <p:sp>
          <p:nvSpPr>
            <p:cNvPr id="14" name="TextBox 13"/>
            <p:cNvSpPr txBox="1"/>
            <p:nvPr/>
          </p:nvSpPr>
          <p:spPr>
            <a:xfrm>
              <a:off x="268012" y="1876095"/>
              <a:ext cx="10893974"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panose="020F0502020204030204"/>
                </a:rPr>
                <a:t>People seeking asylum</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represent just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0.08%</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of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Do you think we are being overrun?</a:t>
              </a:r>
            </a:p>
          </p:txBody>
        </p:sp>
        <p:sp>
          <p:nvSpPr>
            <p:cNvPr id="15" name="TextBox 14"/>
            <p:cNvSpPr txBox="1"/>
            <p:nvPr/>
          </p:nvSpPr>
          <p:spPr>
            <a:xfrm>
              <a:off x="268013" y="828847"/>
              <a:ext cx="112250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Southampton (population 256,459) is host to about 200 people seeking asylum.</a:t>
              </a:r>
            </a:p>
          </p:txBody>
        </p:sp>
      </p:grpSp>
    </p:spTree>
    <p:extLst>
      <p:ext uri="{BB962C8B-B14F-4D97-AF65-F5344CB8AC3E}">
        <p14:creationId xmlns:p14="http://schemas.microsoft.com/office/powerpoint/2010/main" val="190129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7634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a:t>
            </a: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a:t>
            </a:r>
          </a:p>
        </p:txBody>
      </p:sp>
      <p:grpSp>
        <p:nvGrpSpPr>
          <p:cNvPr id="9" name="Group 8"/>
          <p:cNvGrpSpPr/>
          <p:nvPr/>
        </p:nvGrpSpPr>
        <p:grpSpPr>
          <a:xfrm>
            <a:off x="764239" y="2493169"/>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grpSp>
        <p:nvGrpSpPr>
          <p:cNvPr id="16" name="Group 15"/>
          <p:cNvGrpSpPr/>
          <p:nvPr/>
        </p:nvGrpSpPr>
        <p:grpSpPr>
          <a:xfrm>
            <a:off x="8952640" y="3390769"/>
            <a:ext cx="1333168" cy="828000"/>
            <a:chOff x="9004027" y="2240634"/>
            <a:chExt cx="1333168" cy="828000"/>
          </a:xfrm>
        </p:grpSpPr>
        <p:pic>
          <p:nvPicPr>
            <p:cNvPr id="3074"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8982806" y="2814736"/>
            <a:ext cx="1333168" cy="828000"/>
            <a:chOff x="9004027" y="2240634"/>
            <a:chExt cx="1333168" cy="828000"/>
          </a:xfrm>
        </p:grpSpPr>
        <p:pic>
          <p:nvPicPr>
            <p:cNvPr id="20"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9054398" y="2319136"/>
            <a:ext cx="1333168" cy="828000"/>
            <a:chOff x="9004027" y="2240634"/>
            <a:chExt cx="1333168" cy="828000"/>
          </a:xfrm>
        </p:grpSpPr>
        <p:pic>
          <p:nvPicPr>
            <p:cNvPr id="23" name="Picture 2" descr="C:\Users\Mark\AppData\Local\Microsoft\Windows\INetCache\IE\CZ92RK0H\check-157822_960_720[1].png">
              <a:hlinkClick r:id="" action="ppaction://hlinkshowjump?jump=nextslide">
                <a:snd r:embed="rId6" name="whoosh.wav"/>
              </a:hlinkClic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rt Print 'Black &amp; White X' – Peppa Penny">
              <a:hlinkClick r:id="" action="ppaction://noaction">
                <a:snd r:embed="rId7" name="click.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8867606" y="4041527"/>
            <a:ext cx="1519960" cy="2001448"/>
            <a:chOff x="8867606" y="4041527"/>
            <a:chExt cx="1519960" cy="2001448"/>
          </a:xfrm>
        </p:grpSpPr>
        <p:grpSp>
          <p:nvGrpSpPr>
            <p:cNvPr id="28" name="Group 27"/>
            <p:cNvGrpSpPr/>
            <p:nvPr/>
          </p:nvGrpSpPr>
          <p:grpSpPr>
            <a:xfrm>
              <a:off x="8867606" y="4536567"/>
              <a:ext cx="1448368" cy="898089"/>
              <a:chOff x="9004027" y="2240634"/>
              <a:chExt cx="1333168" cy="828000"/>
            </a:xfrm>
          </p:grpSpPr>
          <p:pic>
            <p:nvPicPr>
              <p:cNvPr id="29" name="Picture 2" descr="C:\Users\Mark\AppData\Local\Microsoft\Windows\INetCache\IE\CZ92RK0H\check-157822_960_72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8901998" y="5214975"/>
              <a:ext cx="1333168" cy="828000"/>
              <a:chOff x="9004027" y="2240634"/>
              <a:chExt cx="1333168" cy="828000"/>
            </a:xfrm>
          </p:grpSpPr>
          <p:pic>
            <p:nvPicPr>
              <p:cNvPr id="32"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8901998" y="4041527"/>
              <a:ext cx="1485568" cy="730151"/>
              <a:chOff x="9004027" y="2240634"/>
              <a:chExt cx="1333168" cy="828000"/>
            </a:xfrm>
          </p:grpSpPr>
          <p:pic>
            <p:nvPicPr>
              <p:cNvPr id="26" name="Picture 2" descr="C:\Users\Mark\AppData\Local\Microsoft\Windows\INetCache\IE\CZ92RK0H\check-157822_960_72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rt Print 'Black &amp; White X' – Peppa Penn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0031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6705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grpSp>
        <p:nvGrpSpPr>
          <p:cNvPr id="16" name="Group 15"/>
          <p:cNvGrpSpPr/>
          <p:nvPr/>
        </p:nvGrpSpPr>
        <p:grpSpPr>
          <a:xfrm>
            <a:off x="8952640" y="3390769"/>
            <a:ext cx="1333168" cy="828000"/>
            <a:chOff x="9004027" y="2240634"/>
            <a:chExt cx="1333168" cy="828000"/>
          </a:xfrm>
        </p:grpSpPr>
        <p:pic>
          <p:nvPicPr>
            <p:cNvPr id="3074"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8982806" y="2814736"/>
            <a:ext cx="1333168" cy="828000"/>
            <a:chOff x="9004027" y="2240634"/>
            <a:chExt cx="1333168" cy="828000"/>
          </a:xfrm>
        </p:grpSpPr>
        <p:pic>
          <p:nvPicPr>
            <p:cNvPr id="20" name="Picture 2" descr="C:\Users\Mark\AppData\Local\Microsoft\Windows\INetCache\IE\CZ92RK0H\check-157822_960_720[1].png">
              <a:hlinkClick r:id="" action="ppaction://hlinkshowjump?jump=nextslide">
                <a:snd r:embed="rId6" name="whoosh.wav"/>
              </a:hlinkClic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rt Print 'Black &amp; White X' – Peppa Penny">
              <a:hlinkClick r:id="" action="ppaction://noaction">
                <a:snd r:embed="rId7" name="click.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C:\Users\Mark\AppData\Local\Microsoft\Windows\INetCache\IE\CZ92RK0H\check-157822_960_720[1].png">
            <a:hlinkClick r:id="" action="ppaction://hlinkshowjump?jump=nextslide">
              <a:snd r:embed="rId8" name="chimes.wav"/>
            </a:hlinkClic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8901998" y="4124037"/>
            <a:ext cx="1333168" cy="828000"/>
            <a:chOff x="9004027" y="2240634"/>
            <a:chExt cx="1333168" cy="828000"/>
          </a:xfrm>
        </p:grpSpPr>
        <p:pic>
          <p:nvPicPr>
            <p:cNvPr id="35"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8827247" y="4712335"/>
            <a:ext cx="1333168" cy="828000"/>
            <a:chOff x="9004027" y="2240634"/>
            <a:chExt cx="1333168" cy="828000"/>
          </a:xfrm>
        </p:grpSpPr>
        <p:pic>
          <p:nvPicPr>
            <p:cNvPr id="38"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8796664" y="5360335"/>
            <a:ext cx="1333168" cy="828000"/>
            <a:chOff x="9004027" y="2240634"/>
            <a:chExt cx="1333168" cy="828000"/>
          </a:xfrm>
        </p:grpSpPr>
        <p:pic>
          <p:nvPicPr>
            <p:cNvPr id="41"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Art Print 'Black &amp; White X' – Peppa Pen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743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67050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grpSp>
        <p:nvGrpSpPr>
          <p:cNvPr id="16" name="Group 15"/>
          <p:cNvGrpSpPr/>
          <p:nvPr/>
        </p:nvGrpSpPr>
        <p:grpSpPr>
          <a:xfrm>
            <a:off x="8952640" y="3390769"/>
            <a:ext cx="1333168" cy="828000"/>
            <a:chOff x="9004027" y="2240634"/>
            <a:chExt cx="1333168" cy="828000"/>
          </a:xfrm>
        </p:grpSpPr>
        <p:pic>
          <p:nvPicPr>
            <p:cNvPr id="3074"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t Print 'Black &amp; White X' – Peppa Penny">
              <a:hlinkClick r:id="" action="ppaction://noaction">
                <a:snd r:embed="rId6" name="click.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806" y="29947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8"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8901998" y="4041527"/>
            <a:ext cx="1333168" cy="828000"/>
            <a:chOff x="9004027" y="2240634"/>
            <a:chExt cx="1333168" cy="828000"/>
          </a:xfrm>
        </p:grpSpPr>
        <p:pic>
          <p:nvPicPr>
            <p:cNvPr id="26"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rt Print 'Black &amp; White X' – Peppa Penn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8901998" y="4543791"/>
            <a:ext cx="1333168" cy="828000"/>
            <a:chOff x="9004027" y="2240634"/>
            <a:chExt cx="1333168" cy="828000"/>
          </a:xfrm>
        </p:grpSpPr>
        <p:pic>
          <p:nvPicPr>
            <p:cNvPr id="29"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8901998" y="5079403"/>
            <a:ext cx="1333168" cy="828000"/>
            <a:chOff x="9004027" y="2240634"/>
            <a:chExt cx="1333168" cy="828000"/>
          </a:xfrm>
        </p:grpSpPr>
        <p:pic>
          <p:nvPicPr>
            <p:cNvPr id="32"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Art Print 'Black &amp; White X' – Peppa Penn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033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7634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a:t>
            </a: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pic>
        <p:nvPicPr>
          <p:cNvPr id="3074"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2640" y="3570769"/>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806" y="29947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6"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8901998" y="3964088"/>
            <a:ext cx="1395610" cy="748247"/>
            <a:chOff x="9004027" y="2149184"/>
            <a:chExt cx="1395610" cy="916264"/>
          </a:xfrm>
        </p:grpSpPr>
        <p:pic>
          <p:nvPicPr>
            <p:cNvPr id="26"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rt Print 'Black &amp; White X' – Peppa Penny">
              <a:hlinkClick r:id="" action="ppaction://noaction">
                <a:snd r:embed="rId8" name="click.wav"/>
              </a:hlinkClick>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1418" y="2149184"/>
              <a:ext cx="648219" cy="9162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8901998" y="4455527"/>
            <a:ext cx="1395610" cy="916264"/>
            <a:chOff x="9004027" y="2152370"/>
            <a:chExt cx="1395610" cy="916264"/>
          </a:xfrm>
        </p:grpSpPr>
        <p:pic>
          <p:nvPicPr>
            <p:cNvPr id="29"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418" y="2152370"/>
              <a:ext cx="648219" cy="9162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8901998" y="5079403"/>
            <a:ext cx="1333168" cy="828000"/>
            <a:chOff x="9004027" y="2240634"/>
            <a:chExt cx="1333168" cy="828000"/>
          </a:xfrm>
        </p:grpSpPr>
        <p:pic>
          <p:nvPicPr>
            <p:cNvPr id="32"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Art Print 'Black &amp; White X' – Peppa Penn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252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7634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a:t>
            </a: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pic>
        <p:nvPicPr>
          <p:cNvPr id="3074"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2640" y="3570769"/>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806" y="29947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6"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ark\AppData\Local\Microsoft\Windows\INetCache\IE\CZ92RK0H\check-157822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1998" y="4185762"/>
            <a:ext cx="408850" cy="38218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8901998" y="4455527"/>
            <a:ext cx="1395610" cy="916264"/>
            <a:chOff x="9004027" y="2152370"/>
            <a:chExt cx="1395610" cy="916264"/>
          </a:xfrm>
        </p:grpSpPr>
        <p:pic>
          <p:nvPicPr>
            <p:cNvPr id="29" name="Picture 2" descr="C:\Users\Mark\AppData\Local\Microsoft\Windows\INetCache\IE\CZ92RK0H\check-157822_960_720[1].png">
              <a:hlinkClick r:id="" action="ppaction://noaction">
                <a:snd r:embed="rId8" name="click.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a:hlinkClick r:id="" action="ppaction://hlinkshowjump?jump=nextslide">
                <a:snd r:embed="rId4" name="whoosh.wav"/>
              </a:hlinkClick>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1418" y="2152370"/>
              <a:ext cx="648219" cy="9162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8901998" y="5079403"/>
            <a:ext cx="1333168" cy="828000"/>
            <a:chOff x="9004027" y="2240634"/>
            <a:chExt cx="1333168" cy="828000"/>
          </a:xfrm>
        </p:grpSpPr>
        <p:pic>
          <p:nvPicPr>
            <p:cNvPr id="32" name="Picture 2" descr="C:\Users\Mark\AppData\Local\Microsoft\Windows\INetCache\IE\CZ92RK0H\check-1578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Art Print 'Black &amp; White X' – Peppa Penn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606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7634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a:t>
            </a: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pic>
        <p:nvPicPr>
          <p:cNvPr id="3074"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2640" y="3570769"/>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806" y="29947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6"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ark\AppData\Local\Microsoft\Windows\INetCache\IE\CZ92RK0H\check-157822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1998" y="4185762"/>
            <a:ext cx="408850" cy="3821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a:hlinkClick r:id="" action="ppaction://hlinkshowjump?jump=nextslide">
              <a:snd r:embed="rId4" name="whoosh.wav"/>
            </a:hlinkClic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9389" y="4455527"/>
            <a:ext cx="648219" cy="916264"/>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8901998" y="5079403"/>
            <a:ext cx="1333168" cy="828000"/>
            <a:chOff x="9004027" y="2240634"/>
            <a:chExt cx="1333168" cy="828000"/>
          </a:xfrm>
        </p:grpSpPr>
        <p:pic>
          <p:nvPicPr>
            <p:cNvPr id="32"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027" y="2420634"/>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Art Print 'Black &amp; White X' – Peppa Penny">
              <a:hlinkClick r:id="" action="ppaction://noaction">
                <a:snd r:embed="rId9" name="click.wav"/>
              </a:hlinkClick>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51419" y="2240634"/>
              <a:ext cx="585776"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696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73" y="1338616"/>
            <a:ext cx="476348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does SWVG </a:t>
            </a:r>
            <a:r>
              <a:rPr kumimoji="0" lang="en-GB" sz="3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a:t>
            </a:r>
          </a:p>
        </p:txBody>
      </p:sp>
      <p:grpSp>
        <p:nvGrpSpPr>
          <p:cNvPr id="9" name="Group 8"/>
          <p:cNvGrpSpPr/>
          <p:nvPr/>
        </p:nvGrpSpPr>
        <p:grpSpPr>
          <a:xfrm>
            <a:off x="790287" y="2433826"/>
            <a:ext cx="10529354" cy="3887624"/>
            <a:chOff x="2743200" y="1466193"/>
            <a:chExt cx="6480300" cy="4426233"/>
          </a:xfrm>
        </p:grpSpPr>
        <p:sp>
          <p:nvSpPr>
            <p:cNvPr id="3" name="TextBox 2"/>
            <p:cNvSpPr txBox="1"/>
            <p:nvPr/>
          </p:nvSpPr>
          <p:spPr>
            <a:xfrm>
              <a:off x="2743200" y="2135996"/>
              <a:ext cx="336669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Trained volunteers </a:t>
              </a:r>
            </a:p>
          </p:txBody>
        </p:sp>
        <p:sp>
          <p:nvSpPr>
            <p:cNvPr id="4" name="TextBox 3"/>
            <p:cNvSpPr txBox="1"/>
            <p:nvPr/>
          </p:nvSpPr>
          <p:spPr>
            <a:xfrm>
              <a:off x="2743200" y="1466193"/>
              <a:ext cx="2980111"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 hostel for up to six people</a:t>
              </a:r>
            </a:p>
          </p:txBody>
        </p:sp>
        <p:sp>
          <p:nvSpPr>
            <p:cNvPr id="5" name="TextBox 4"/>
            <p:cNvSpPr txBox="1"/>
            <p:nvPr/>
          </p:nvSpPr>
          <p:spPr>
            <a:xfrm>
              <a:off x="2743200" y="4145405"/>
              <a:ext cx="1347496" cy="665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sngStrike" kern="1200" cap="none" spc="0" normalizeH="0" baseline="0" noProof="0" dirty="0">
                  <a:ln>
                    <a:noFill/>
                  </a:ln>
                  <a:solidFill>
                    <a:prstClr val="black"/>
                  </a:solidFill>
                  <a:effectLst/>
                  <a:uLnTx/>
                  <a:uFillTx/>
                  <a:latin typeface="Calibri" panose="020F0502020204030204"/>
                  <a:ea typeface="+mn-ea"/>
                  <a:cs typeface="+mn-cs"/>
                </a:rPr>
                <a:t>A food bank</a:t>
              </a:r>
            </a:p>
          </p:txBody>
        </p:sp>
        <p:sp>
          <p:nvSpPr>
            <p:cNvPr id="6" name="TextBox 5"/>
            <p:cNvSpPr txBox="1"/>
            <p:nvPr/>
          </p:nvSpPr>
          <p:spPr>
            <a:xfrm>
              <a:off x="2743200" y="3475602"/>
              <a:ext cx="5907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Funds for housing and subsistence</a:t>
              </a:r>
            </a:p>
          </p:txBody>
        </p:sp>
        <p:sp>
          <p:nvSpPr>
            <p:cNvPr id="7" name="TextBox 6"/>
            <p:cNvSpPr txBox="1"/>
            <p:nvPr/>
          </p:nvSpPr>
          <p:spPr>
            <a:xfrm>
              <a:off x="2743200" y="2805799"/>
              <a:ext cx="6480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Expenditure on legal-related activities</a:t>
              </a:r>
            </a:p>
          </p:txBody>
        </p:sp>
        <p:sp>
          <p:nvSpPr>
            <p:cNvPr id="8" name="TextBox 7"/>
            <p:cNvSpPr txBox="1"/>
            <p:nvPr/>
          </p:nvSpPr>
          <p:spPr>
            <a:xfrm>
              <a:off x="2743200" y="4815208"/>
              <a:ext cx="26801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Events and outings</a:t>
              </a:r>
            </a:p>
          </p:txBody>
        </p:sp>
      </p:grpSp>
      <p:pic>
        <p:nvPicPr>
          <p:cNvPr id="13" name="Picture 12">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268097" y="705825"/>
            <a:ext cx="2993675" cy="1728000"/>
          </a:xfrm>
          <a:prstGeom prst="rect">
            <a:avLst/>
          </a:prstGeom>
        </p:spPr>
      </p:pic>
      <p:pic>
        <p:nvPicPr>
          <p:cNvPr id="3074"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2640" y="3570769"/>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806" y="29947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6"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4398" y="249913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ark\AppData\Local\Microsoft\Windows\INetCache\IE\CZ92RK0H\check-157822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01998" y="4185762"/>
            <a:ext cx="408850" cy="3821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Art Print 'Black &amp; White X' – Peppa Penny">
            <a:hlinkClick r:id="" action="ppaction://hlinkshowjump?jump=nextslide">
              <a:snd r:embed="rId4" name="whoosh.wav"/>
            </a:hlinkClic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9389" y="4455527"/>
            <a:ext cx="648219" cy="9162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Mark\AppData\Local\Microsoft\Windows\INetCache\IE\CZ92RK0H\check-157822_960_720[1].png">
            <a:hlinkClick r:id="" action="ppaction://hlinkshowjump?jump=nextslide">
              <a:snd r:embed="rId4" name="whoosh.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1998" y="5259403"/>
            <a:ext cx="40885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1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9108-E75D-4AFD-8D90-AB231279E293}"/>
              </a:ext>
            </a:extLst>
          </p:cNvPr>
          <p:cNvSpPr>
            <a:spLocks noGrp="1"/>
          </p:cNvSpPr>
          <p:nvPr>
            <p:ph idx="1"/>
          </p:nvPr>
        </p:nvSpPr>
        <p:spPr>
          <a:xfrm>
            <a:off x="966908" y="507237"/>
            <a:ext cx="7778971" cy="5604499"/>
          </a:xfrm>
        </p:spPr>
        <p:txBody>
          <a:bodyPr anchor="ctr">
            <a:normAutofit fontScale="92500" lnSpcReduction="20000"/>
          </a:bodyPr>
          <a:lstStyle/>
          <a:p>
            <a:pPr marL="0" indent="0">
              <a:buNone/>
            </a:pPr>
            <a:r>
              <a:rPr lang="en-GB" sz="3000" dirty="0"/>
              <a:t>Southampton &amp; Winchester Visitors Group</a:t>
            </a:r>
          </a:p>
          <a:p>
            <a:pPr marL="0" indent="0">
              <a:buNone/>
            </a:pPr>
            <a:endParaRPr lang="en-GB" sz="2000" b="1" dirty="0"/>
          </a:p>
          <a:p>
            <a:pPr marL="0" indent="0">
              <a:buNone/>
            </a:pPr>
            <a:r>
              <a:rPr lang="en-GB" sz="2200" b="1" dirty="0"/>
              <a:t>Aims of the session</a:t>
            </a:r>
          </a:p>
          <a:p>
            <a:pPr marL="0" indent="0">
              <a:buNone/>
            </a:pPr>
            <a:endParaRPr lang="en-GB" sz="1100" dirty="0"/>
          </a:p>
          <a:p>
            <a:pPr marL="0" indent="0">
              <a:buNone/>
            </a:pPr>
            <a:r>
              <a:rPr lang="en-GB" sz="2200" dirty="0"/>
              <a:t> To enable you to:</a:t>
            </a:r>
            <a:br>
              <a:rPr lang="en-GB" sz="2200" dirty="0"/>
            </a:br>
            <a:r>
              <a:rPr lang="en-GB" sz="2200" dirty="0"/>
              <a:t> </a:t>
            </a:r>
          </a:p>
          <a:p>
            <a:r>
              <a:rPr lang="en-GB" sz="2200" dirty="0"/>
              <a:t>Explain how SWVG started and how we work together with people who are seeking asylum.</a:t>
            </a:r>
          </a:p>
          <a:p>
            <a:r>
              <a:rPr lang="en-GB" sz="2200" dirty="0"/>
              <a:t>Discuss why people seek sanctuary and some of the needs of people seeking asylum.</a:t>
            </a:r>
          </a:p>
          <a:p>
            <a:r>
              <a:rPr lang="en-GB" sz="2200" dirty="0"/>
              <a:t>Explain the current environment and national situation for people seeking asylum.</a:t>
            </a:r>
          </a:p>
          <a:p>
            <a:r>
              <a:rPr lang="en-GB" sz="2200" dirty="0"/>
              <a:t>Describe information about each of the SWVG groups.</a:t>
            </a:r>
          </a:p>
          <a:p>
            <a:r>
              <a:rPr lang="en-GB" sz="2200" dirty="0"/>
              <a:t>Explore aspects of safeguarding and read our SWVG policy. </a:t>
            </a:r>
          </a:p>
          <a:p>
            <a:r>
              <a:rPr lang="en-GB" sz="2200" dirty="0"/>
              <a:t>Be aware of the SWVG further Training and Support Programme for potential visitors and teachers.</a:t>
            </a:r>
          </a:p>
          <a:p>
            <a:pPr marL="0" indent="0">
              <a:buNone/>
            </a:pPr>
            <a:endParaRPr lang="en-GB" sz="2000" dirty="0"/>
          </a:p>
          <a:p>
            <a:pPr marL="0" indent="0">
              <a:buNone/>
            </a:pPr>
            <a:r>
              <a:rPr lang="en-GB" sz="2000" dirty="0">
                <a:hlinkClick r:id="rId3"/>
              </a:rPr>
              <a:t>Hyperlinks</a:t>
            </a:r>
            <a:r>
              <a:rPr lang="en-GB" sz="2000" dirty="0"/>
              <a:t> are in blue and underlined. There are also </a:t>
            </a:r>
            <a:r>
              <a:rPr lang="en-GB" sz="2000" dirty="0">
                <a:solidFill>
                  <a:schemeClr val="accent1">
                    <a:lumMod val="75000"/>
                  </a:schemeClr>
                </a:solidFill>
              </a:rPr>
              <a:t>Questions</a:t>
            </a:r>
            <a:r>
              <a:rPr lang="en-GB" sz="2000" dirty="0"/>
              <a:t> in blue. </a:t>
            </a:r>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4"/>
          <a:stretch>
            <a:fillRect/>
          </a:stretch>
        </p:blipFill>
        <p:spPr>
          <a:xfrm>
            <a:off x="9254442" y="3007030"/>
            <a:ext cx="1462088" cy="843939"/>
          </a:xfrm>
          <a:prstGeom prst="rect">
            <a:avLst/>
          </a:prstGeom>
        </p:spPr>
      </p:pic>
    </p:spTree>
    <p:extLst>
      <p:ext uri="{BB962C8B-B14F-4D97-AF65-F5344CB8AC3E}">
        <p14:creationId xmlns:p14="http://schemas.microsoft.com/office/powerpoint/2010/main" val="205247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77916" y="2252956"/>
            <a:ext cx="7078408" cy="4329403"/>
            <a:chOff x="1923392" y="1452022"/>
            <a:chExt cx="7078408" cy="4329403"/>
          </a:xfrm>
        </p:grpSpPr>
        <p:sp>
          <p:nvSpPr>
            <p:cNvPr id="2" name="TextBox 1"/>
            <p:cNvSpPr txBox="1"/>
            <p:nvPr/>
          </p:nvSpPr>
          <p:spPr>
            <a:xfrm>
              <a:off x="1923392" y="1452022"/>
              <a:ext cx="6148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Trustees with overall responsibility for our work and finances                       </a:t>
              </a:r>
            </a:p>
          </p:txBody>
        </p:sp>
        <p:sp>
          <p:nvSpPr>
            <p:cNvPr id="3" name="TextBox 2"/>
            <p:cNvSpPr txBox="1"/>
            <p:nvPr/>
          </p:nvSpPr>
          <p:spPr>
            <a:xfrm>
              <a:off x="1923392" y="2697814"/>
              <a:ext cx="7016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Campaigning Group</a:t>
              </a:r>
            </a:p>
          </p:txBody>
        </p:sp>
        <p:sp>
          <p:nvSpPr>
            <p:cNvPr id="4" name="TextBox 3"/>
            <p:cNvSpPr txBox="1"/>
            <p:nvPr/>
          </p:nvSpPr>
          <p:spPr>
            <a:xfrm>
              <a:off x="1923392" y="3139274"/>
              <a:ext cx="19090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Fundraising Group</a:t>
              </a:r>
            </a:p>
          </p:txBody>
        </p:sp>
        <p:sp>
          <p:nvSpPr>
            <p:cNvPr id="5" name="TextBox 4"/>
            <p:cNvSpPr txBox="1"/>
            <p:nvPr/>
          </p:nvSpPr>
          <p:spPr>
            <a:xfrm>
              <a:off x="1923392" y="4275682"/>
              <a:ext cx="25727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Motorcycle maintenance </a:t>
              </a:r>
            </a:p>
          </p:txBody>
        </p:sp>
        <p:sp>
          <p:nvSpPr>
            <p:cNvPr id="6" name="TextBox 5"/>
            <p:cNvSpPr txBox="1"/>
            <p:nvPr/>
          </p:nvSpPr>
          <p:spPr>
            <a:xfrm>
              <a:off x="1923392" y="3707478"/>
              <a:ext cx="1524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Events Groups</a:t>
              </a:r>
            </a:p>
          </p:txBody>
        </p:sp>
        <p:sp>
          <p:nvSpPr>
            <p:cNvPr id="7" name="TextBox 6"/>
            <p:cNvSpPr txBox="1"/>
            <p:nvPr/>
          </p:nvSpPr>
          <p:spPr>
            <a:xfrm>
              <a:off x="1953588" y="1888777"/>
              <a:ext cx="7048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Communications Group</a:t>
              </a:r>
            </a:p>
          </p:txBody>
        </p:sp>
        <p:sp>
          <p:nvSpPr>
            <p:cNvPr id="8" name="TextBox 7"/>
            <p:cNvSpPr txBox="1"/>
            <p:nvPr/>
          </p:nvSpPr>
          <p:spPr>
            <a:xfrm>
              <a:off x="1923392" y="4843886"/>
              <a:ext cx="15677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Training Group</a:t>
              </a:r>
            </a:p>
          </p:txBody>
        </p:sp>
        <p:sp>
          <p:nvSpPr>
            <p:cNvPr id="9" name="TextBox 8"/>
            <p:cNvSpPr txBox="1"/>
            <p:nvPr/>
          </p:nvSpPr>
          <p:spPr>
            <a:xfrm>
              <a:off x="1923392" y="5412093"/>
              <a:ext cx="16994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English teachers</a:t>
              </a:r>
            </a:p>
          </p:txBody>
        </p:sp>
      </p:grpSp>
      <p:sp>
        <p:nvSpPr>
          <p:cNvPr id="18" name="TextBox 17"/>
          <p:cNvSpPr txBox="1"/>
          <p:nvPr/>
        </p:nvSpPr>
        <p:spPr>
          <a:xfrm>
            <a:off x="3160808" y="455007"/>
            <a:ext cx="69124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Which of the groups below can you  join as a member of SWVG?</a:t>
            </a:r>
          </a:p>
        </p:txBody>
      </p:sp>
      <p:pic>
        <p:nvPicPr>
          <p:cNvPr id="19" name="Picture 18">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167133" y="524956"/>
            <a:ext cx="2993675" cy="1728000"/>
          </a:xfrm>
          <a:prstGeom prst="rect">
            <a:avLst/>
          </a:prstGeom>
        </p:spPr>
      </p:pic>
      <p:sp>
        <p:nvSpPr>
          <p:cNvPr id="29" name="Donut 28">
            <a:hlinkClick r:id="" action="ppaction://noaction">
              <a:snd r:embed="rId4" name="click.wav"/>
            </a:hlinkClick>
          </p:cNvPr>
          <p:cNvSpPr>
            <a:spLocks noChangeAspect="1"/>
          </p:cNvSpPr>
          <p:nvPr/>
        </p:nvSpPr>
        <p:spPr>
          <a:xfrm>
            <a:off x="7044943" y="234395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Donut 29">
            <a:hlinkClick r:id="" action="ppaction://noaction">
              <a:snd r:embed="rId4" name="click.wav"/>
            </a:hlinkClick>
          </p:cNvPr>
          <p:cNvSpPr>
            <a:spLocks noChangeAspect="1"/>
          </p:cNvSpPr>
          <p:nvPr/>
        </p:nvSpPr>
        <p:spPr>
          <a:xfrm>
            <a:off x="7066627" y="285776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Donut 30">
            <a:hlinkClick r:id="" action="ppaction://noaction">
              <a:snd r:embed="rId4" name="click.wav"/>
            </a:hlinkClick>
          </p:cNvPr>
          <p:cNvSpPr>
            <a:spLocks noChangeAspect="1"/>
          </p:cNvSpPr>
          <p:nvPr/>
        </p:nvSpPr>
        <p:spPr>
          <a:xfrm>
            <a:off x="7066627" y="3507759"/>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Donut 31">
            <a:hlinkClick r:id="" action="ppaction://noaction">
              <a:snd r:embed="rId4" name="click.wav"/>
            </a:hlinkClick>
          </p:cNvPr>
          <p:cNvSpPr>
            <a:spLocks noChangeAspect="1"/>
          </p:cNvSpPr>
          <p:nvPr/>
        </p:nvSpPr>
        <p:spPr>
          <a:xfrm>
            <a:off x="7077798" y="3994171"/>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Donut 32">
            <a:hlinkClick r:id="" action="ppaction://noaction">
              <a:snd r:embed="rId4" name="click.wav"/>
            </a:hlinkClick>
          </p:cNvPr>
          <p:cNvSpPr>
            <a:spLocks noChangeAspect="1"/>
          </p:cNvSpPr>
          <p:nvPr/>
        </p:nvSpPr>
        <p:spPr>
          <a:xfrm>
            <a:off x="7077798" y="4647860"/>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Donut 33">
            <a:hlinkClick r:id="" action="ppaction://hlinkshowjump?jump=nextslide">
              <a:snd r:embed="rId5" name="whoosh.wav"/>
            </a:hlinkClick>
          </p:cNvPr>
          <p:cNvSpPr>
            <a:spLocks noChangeAspect="1"/>
          </p:cNvSpPr>
          <p:nvPr/>
        </p:nvSpPr>
        <p:spPr>
          <a:xfrm>
            <a:off x="7083715" y="5212371"/>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Donut 34">
            <a:hlinkClick r:id="" action="ppaction://noaction">
              <a:snd r:embed="rId4" name="click.wav"/>
            </a:hlinkClick>
          </p:cNvPr>
          <p:cNvSpPr>
            <a:spLocks noChangeAspect="1"/>
          </p:cNvSpPr>
          <p:nvPr/>
        </p:nvSpPr>
        <p:spPr>
          <a:xfrm>
            <a:off x="7103411" y="5780575"/>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Donut 35">
            <a:hlinkClick r:id="" action="ppaction://noaction">
              <a:snd r:embed="rId4" name="click.wav"/>
            </a:hlinkClick>
          </p:cNvPr>
          <p:cNvSpPr>
            <a:spLocks noChangeAspect="1"/>
          </p:cNvSpPr>
          <p:nvPr/>
        </p:nvSpPr>
        <p:spPr>
          <a:xfrm>
            <a:off x="7109328" y="6348782"/>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3BA0D42-302D-46C8-B883-5FD33658A8FE}"/>
              </a:ext>
            </a:extLst>
          </p:cNvPr>
          <p:cNvSpPr txBox="1"/>
          <p:nvPr/>
        </p:nvSpPr>
        <p:spPr>
          <a:xfrm>
            <a:off x="677916" y="3111347"/>
            <a:ext cx="7048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Activities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Group</a:t>
            </a:r>
          </a:p>
        </p:txBody>
      </p:sp>
      <p:sp>
        <p:nvSpPr>
          <p:cNvPr id="22" name="Donut 29">
            <a:hlinkClick r:id="" action="ppaction://noaction">
              <a:snd r:embed="rId4" name="click.wav"/>
            </a:hlinkClick>
            <a:extLst>
              <a:ext uri="{FF2B5EF4-FFF2-40B4-BE49-F238E27FC236}">
                <a16:creationId xmlns:a16="http://schemas.microsoft.com/office/drawing/2014/main" id="{9E3DA9D7-69D9-4A1E-A26B-0D19BCC49444}"/>
              </a:ext>
            </a:extLst>
          </p:cNvPr>
          <p:cNvSpPr>
            <a:spLocks noChangeAspect="1"/>
          </p:cNvSpPr>
          <p:nvPr/>
        </p:nvSpPr>
        <p:spPr>
          <a:xfrm>
            <a:off x="7089333" y="3187116"/>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93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33230" y="2002748"/>
            <a:ext cx="7048212" cy="4329403"/>
            <a:chOff x="1923392" y="1452022"/>
            <a:chExt cx="7048212" cy="4329403"/>
          </a:xfrm>
        </p:grpSpPr>
        <p:sp>
          <p:nvSpPr>
            <p:cNvPr id="2" name="TextBox 1"/>
            <p:cNvSpPr txBox="1"/>
            <p:nvPr/>
          </p:nvSpPr>
          <p:spPr>
            <a:xfrm>
              <a:off x="1923392" y="1452022"/>
              <a:ext cx="6148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Trustees with overall responsibility for our work and finances                       </a:t>
              </a:r>
            </a:p>
          </p:txBody>
        </p:sp>
        <p:sp>
          <p:nvSpPr>
            <p:cNvPr id="3" name="TextBox 2"/>
            <p:cNvSpPr txBox="1"/>
            <p:nvPr/>
          </p:nvSpPr>
          <p:spPr>
            <a:xfrm>
              <a:off x="1923392" y="2571070"/>
              <a:ext cx="7016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Campaigning Group</a:t>
              </a:r>
            </a:p>
          </p:txBody>
        </p:sp>
        <p:sp>
          <p:nvSpPr>
            <p:cNvPr id="4" name="TextBox 3"/>
            <p:cNvSpPr txBox="1"/>
            <p:nvPr/>
          </p:nvSpPr>
          <p:spPr>
            <a:xfrm>
              <a:off x="1923392" y="3139274"/>
              <a:ext cx="19090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Fundraising Group</a:t>
              </a:r>
            </a:p>
          </p:txBody>
        </p:sp>
        <p:sp>
          <p:nvSpPr>
            <p:cNvPr id="5" name="TextBox 4"/>
            <p:cNvSpPr txBox="1"/>
            <p:nvPr/>
          </p:nvSpPr>
          <p:spPr>
            <a:xfrm>
              <a:off x="1923392" y="4275682"/>
              <a:ext cx="25727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sngStrike" kern="1200" cap="none" spc="0" normalizeH="0" baseline="0" noProof="0" dirty="0">
                  <a:ln>
                    <a:noFill/>
                  </a:ln>
                  <a:solidFill>
                    <a:prstClr val="black"/>
                  </a:solidFill>
                  <a:effectLst/>
                  <a:uLnTx/>
                  <a:uFillTx/>
                  <a:latin typeface="Calibri" panose="020F0502020204030204"/>
                  <a:ea typeface="+mn-ea"/>
                  <a:cs typeface="+mn-cs"/>
                </a:rPr>
                <a:t>Motorcycle maintenance </a:t>
              </a:r>
            </a:p>
          </p:txBody>
        </p:sp>
        <p:sp>
          <p:nvSpPr>
            <p:cNvPr id="6" name="TextBox 5"/>
            <p:cNvSpPr txBox="1"/>
            <p:nvPr/>
          </p:nvSpPr>
          <p:spPr>
            <a:xfrm>
              <a:off x="1923392" y="3707478"/>
              <a:ext cx="1524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Events Groups</a:t>
              </a:r>
            </a:p>
          </p:txBody>
        </p:sp>
        <p:sp>
          <p:nvSpPr>
            <p:cNvPr id="7" name="TextBox 6"/>
            <p:cNvSpPr txBox="1"/>
            <p:nvPr/>
          </p:nvSpPr>
          <p:spPr>
            <a:xfrm>
              <a:off x="1923392" y="2002866"/>
              <a:ext cx="7048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Communications Group</a:t>
              </a:r>
            </a:p>
          </p:txBody>
        </p:sp>
        <p:sp>
          <p:nvSpPr>
            <p:cNvPr id="8" name="TextBox 7"/>
            <p:cNvSpPr txBox="1"/>
            <p:nvPr/>
          </p:nvSpPr>
          <p:spPr>
            <a:xfrm>
              <a:off x="1923392" y="4843886"/>
              <a:ext cx="15677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Training Group</a:t>
              </a:r>
            </a:p>
          </p:txBody>
        </p:sp>
        <p:sp>
          <p:nvSpPr>
            <p:cNvPr id="9" name="TextBox 8"/>
            <p:cNvSpPr txBox="1"/>
            <p:nvPr/>
          </p:nvSpPr>
          <p:spPr>
            <a:xfrm>
              <a:off x="1923392" y="5412093"/>
              <a:ext cx="16994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English teachers</a:t>
              </a:r>
            </a:p>
          </p:txBody>
        </p:sp>
      </p:grpSp>
      <p:sp>
        <p:nvSpPr>
          <p:cNvPr id="18" name="TextBox 17"/>
          <p:cNvSpPr txBox="1"/>
          <p:nvPr/>
        </p:nvSpPr>
        <p:spPr>
          <a:xfrm>
            <a:off x="3160808" y="455007"/>
            <a:ext cx="69124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Which of the groups below can you join as a member of SWVG?</a:t>
            </a:r>
          </a:p>
        </p:txBody>
      </p:sp>
      <p:pic>
        <p:nvPicPr>
          <p:cNvPr id="19" name="Picture 18">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148604" y="193010"/>
            <a:ext cx="2993675" cy="1728000"/>
          </a:xfrm>
          <a:prstGeom prst="rect">
            <a:avLst/>
          </a:prstGeom>
        </p:spPr>
      </p:pic>
      <p:pic>
        <p:nvPicPr>
          <p:cNvPr id="21"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401" y="1900356"/>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173" y="2323891"/>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78" y="3040657"/>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745" y="3503501"/>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211" y="4059332"/>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211" y="5278930"/>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Mark\AppData\Local\Microsoft\Windows\INetCache\IE\CZ92RK0H\check-157822_960_720[1].png">
            <a:hlinkClick r:id="" action="ppaction://hlinkshowjump?jump=nextslide">
              <a:snd r:embed="rId4" name="chimes.wav"/>
            </a:hlinkCli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211" y="5683695"/>
            <a:ext cx="40885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rt Print 'Black &amp; White X' – Peppa Penn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425" y="4530598"/>
            <a:ext cx="585776" cy="82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1F500B9-1224-44BB-98C3-BC09544AC447}"/>
              </a:ext>
            </a:extLst>
          </p:cNvPr>
          <p:cNvSpPr/>
          <p:nvPr/>
        </p:nvSpPr>
        <p:spPr>
          <a:xfrm>
            <a:off x="1217424" y="2829012"/>
            <a:ext cx="1731051" cy="369332"/>
          </a:xfrm>
          <a:prstGeom prst="rect">
            <a:avLst/>
          </a:prstGeom>
        </p:spPr>
        <p:txBody>
          <a:bodyPr wrap="none">
            <a:spAutoFit/>
          </a:bodyPr>
          <a:lstStyle/>
          <a:p>
            <a:pPr lvl="0">
              <a:defRPr/>
            </a:pPr>
            <a:r>
              <a:rPr lang="en-GB" dirty="0">
                <a:solidFill>
                  <a:prstClr val="black"/>
                </a:solidFill>
              </a:rPr>
              <a:t>Activities  Group</a:t>
            </a:r>
          </a:p>
        </p:txBody>
      </p:sp>
      <p:pic>
        <p:nvPicPr>
          <p:cNvPr id="29" name="Picture 2" descr="C:\Users\Mark\AppData\Local\Microsoft\Windows\INetCache\IE\CZ92RK0H\check-157822_960_720[1].png">
            <a:hlinkClick r:id="" action="ppaction://hlinkshowjump?jump=nextslide">
              <a:snd r:embed="rId4" name="chimes.wav"/>
            </a:hlinkClick>
            <a:extLst>
              <a:ext uri="{FF2B5EF4-FFF2-40B4-BE49-F238E27FC236}">
                <a16:creationId xmlns:a16="http://schemas.microsoft.com/office/drawing/2014/main" id="{11079C5D-4487-4918-8BF7-83AB8C872D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3945" y="2706453"/>
            <a:ext cx="40885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9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0" y="431057"/>
            <a:ext cx="82761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 you need to be able to give as a visitor?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Hint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it’s not money….)</a:t>
            </a:r>
          </a:p>
        </p:txBody>
      </p:sp>
    </p:spTree>
    <p:extLst>
      <p:ext uri="{BB962C8B-B14F-4D97-AF65-F5344CB8AC3E}">
        <p14:creationId xmlns:p14="http://schemas.microsoft.com/office/powerpoint/2010/main" val="126981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0" y="431057"/>
            <a:ext cx="82761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 you need to be able to give as a visitor?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Hint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it’s not money….)</a:t>
            </a:r>
          </a:p>
        </p:txBody>
      </p:sp>
      <p:sp>
        <p:nvSpPr>
          <p:cNvPr id="3" name="TextBox 2"/>
          <p:cNvSpPr txBox="1"/>
          <p:nvPr/>
        </p:nvSpPr>
        <p:spPr>
          <a:xfrm>
            <a:off x="639211" y="2174247"/>
            <a:ext cx="10118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
        <p:nvSpPr>
          <p:cNvPr id="6" name="TextBox 5"/>
          <p:cNvSpPr txBox="1"/>
          <p:nvPr/>
        </p:nvSpPr>
        <p:spPr>
          <a:xfrm>
            <a:off x="639211" y="3429000"/>
            <a:ext cx="165942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Qualities</a:t>
            </a:r>
          </a:p>
        </p:txBody>
      </p:sp>
      <p:sp>
        <p:nvSpPr>
          <p:cNvPr id="10" name="TextBox 9"/>
          <p:cNvSpPr txBox="1"/>
          <p:nvPr/>
        </p:nvSpPr>
        <p:spPr>
          <a:xfrm>
            <a:off x="721063" y="4915819"/>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Skills</a:t>
            </a:r>
          </a:p>
        </p:txBody>
      </p:sp>
    </p:spTree>
    <p:extLst>
      <p:ext uri="{BB962C8B-B14F-4D97-AF65-F5344CB8AC3E}">
        <p14:creationId xmlns:p14="http://schemas.microsoft.com/office/powerpoint/2010/main" val="306835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0" y="431057"/>
            <a:ext cx="82761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 you need to be able to give as a visitor?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Hint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it’s not money….)</a:t>
            </a:r>
          </a:p>
        </p:txBody>
      </p:sp>
      <p:sp>
        <p:nvSpPr>
          <p:cNvPr id="3" name="TextBox 2"/>
          <p:cNvSpPr txBox="1"/>
          <p:nvPr/>
        </p:nvSpPr>
        <p:spPr>
          <a:xfrm>
            <a:off x="639211" y="2174247"/>
            <a:ext cx="10118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
        <p:nvSpPr>
          <p:cNvPr id="5" name="TextBox 4"/>
          <p:cNvSpPr txBox="1"/>
          <p:nvPr/>
        </p:nvSpPr>
        <p:spPr>
          <a:xfrm>
            <a:off x="721063" y="2782668"/>
            <a:ext cx="78576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About an hour a week with the client, plus time for preparation, follow-up, seeking advice and support meetings – usually about 4 hours a week</a:t>
            </a:r>
          </a:p>
        </p:txBody>
      </p:sp>
    </p:spTree>
    <p:extLst>
      <p:ext uri="{BB962C8B-B14F-4D97-AF65-F5344CB8AC3E}">
        <p14:creationId xmlns:p14="http://schemas.microsoft.com/office/powerpoint/2010/main" val="56893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0" y="431057"/>
            <a:ext cx="82761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 you need to be able to give as a visitor?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Hint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it’s not money….)</a:t>
            </a:r>
          </a:p>
        </p:txBody>
      </p:sp>
      <p:sp>
        <p:nvSpPr>
          <p:cNvPr id="3" name="TextBox 2"/>
          <p:cNvSpPr txBox="1"/>
          <p:nvPr/>
        </p:nvSpPr>
        <p:spPr>
          <a:xfrm>
            <a:off x="639211" y="2174247"/>
            <a:ext cx="10118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
        <p:nvSpPr>
          <p:cNvPr id="5" name="TextBox 4"/>
          <p:cNvSpPr txBox="1"/>
          <p:nvPr/>
        </p:nvSpPr>
        <p:spPr>
          <a:xfrm>
            <a:off x="721063" y="2782668"/>
            <a:ext cx="78576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About an hour a week with the client, plus time for preparation, follow-up, seeking advice and support meetings – usually about 4 hours a week</a:t>
            </a:r>
          </a:p>
        </p:txBody>
      </p:sp>
      <p:sp>
        <p:nvSpPr>
          <p:cNvPr id="6" name="TextBox 5"/>
          <p:cNvSpPr txBox="1"/>
          <p:nvPr/>
        </p:nvSpPr>
        <p:spPr>
          <a:xfrm>
            <a:off x="639211" y="3429000"/>
            <a:ext cx="165942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Qualities</a:t>
            </a:r>
          </a:p>
        </p:txBody>
      </p:sp>
      <p:sp>
        <p:nvSpPr>
          <p:cNvPr id="7" name="TextBox 6"/>
          <p:cNvSpPr txBox="1"/>
          <p:nvPr/>
        </p:nvSpPr>
        <p:spPr>
          <a:xfrm>
            <a:off x="721063" y="4013775"/>
            <a:ext cx="69386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degree of emotional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Ability to be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 member of a team and also to work on your own initiative</a:t>
            </a:r>
          </a:p>
        </p:txBody>
      </p:sp>
      <p:sp>
        <p:nvSpPr>
          <p:cNvPr id="10" name="TextBox 9"/>
          <p:cNvSpPr txBox="1"/>
          <p:nvPr/>
        </p:nvSpPr>
        <p:spPr>
          <a:xfrm>
            <a:off x="721063" y="4915819"/>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Skills</a:t>
            </a:r>
          </a:p>
        </p:txBody>
      </p:sp>
    </p:spTree>
    <p:extLst>
      <p:ext uri="{BB962C8B-B14F-4D97-AF65-F5344CB8AC3E}">
        <p14:creationId xmlns:p14="http://schemas.microsoft.com/office/powerpoint/2010/main" val="176515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0" y="431057"/>
            <a:ext cx="82761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What do you need to be able to give as a visitor?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Hint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it’s not money….)</a:t>
            </a:r>
          </a:p>
        </p:txBody>
      </p:sp>
      <p:sp>
        <p:nvSpPr>
          <p:cNvPr id="2" name="TextBox 1"/>
          <p:cNvSpPr txBox="1"/>
          <p:nvPr/>
        </p:nvSpPr>
        <p:spPr>
          <a:xfrm>
            <a:off x="845351" y="5500594"/>
            <a:ext cx="8905075" cy="1200329"/>
          </a:xfrm>
          <a:prstGeom prst="rect">
            <a:avLst/>
          </a:prstGeom>
          <a:noFill/>
        </p:spPr>
        <p:txBody>
          <a:bodyPr wrap="square" rtlCol="0">
            <a:spAutoFit/>
          </a:bodyPr>
          <a:lstStyle/>
          <a:p>
            <a:pPr lvl="0">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Good </a:t>
            </a:r>
            <a:r>
              <a:rPr lang="en-GB" dirty="0">
                <a:latin typeface="Calibri" panose="020F0502020204030204" pitchFamily="34" charset="0"/>
                <a:ea typeface="Calibri" panose="020F0502020204030204" pitchFamily="34" charset="0"/>
              </a:rPr>
              <a:t>communication </a:t>
            </a:r>
            <a:r>
              <a:rPr lang="en-GB" dirty="0">
                <a:solidFill>
                  <a:prstClr val="black"/>
                </a:solidFill>
                <a:latin typeface="Calibri" panose="020F0502020204030204"/>
              </a:rPr>
              <a:t>and listening skills, </a:t>
            </a:r>
            <a:r>
              <a:rPr lang="en-GB">
                <a:solidFill>
                  <a:prstClr val="black"/>
                </a:solidFill>
                <a:latin typeface="Calibri" panose="020F0502020204030204"/>
              </a:rPr>
              <a:t>being a facilitator </a:t>
            </a: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Practical problem-solving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ability to maintain confidentiality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39211" y="2174247"/>
            <a:ext cx="10118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sp>
        <p:nvSpPr>
          <p:cNvPr id="5" name="TextBox 4"/>
          <p:cNvSpPr txBox="1"/>
          <p:nvPr/>
        </p:nvSpPr>
        <p:spPr>
          <a:xfrm>
            <a:off x="721063" y="2782668"/>
            <a:ext cx="78576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About an hour a week with the client, plus time for preparation, follow-up, seeking advice and support meetings – usually about 4 hours a week</a:t>
            </a:r>
          </a:p>
        </p:txBody>
      </p:sp>
      <p:sp>
        <p:nvSpPr>
          <p:cNvPr id="6" name="TextBox 5"/>
          <p:cNvSpPr txBox="1"/>
          <p:nvPr/>
        </p:nvSpPr>
        <p:spPr>
          <a:xfrm>
            <a:off x="639211" y="3429000"/>
            <a:ext cx="165942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Qualities</a:t>
            </a:r>
          </a:p>
        </p:txBody>
      </p:sp>
      <p:sp>
        <p:nvSpPr>
          <p:cNvPr id="7" name="TextBox 6"/>
          <p:cNvSpPr txBox="1"/>
          <p:nvPr/>
        </p:nvSpPr>
        <p:spPr>
          <a:xfrm>
            <a:off x="721063" y="4013775"/>
            <a:ext cx="6991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degree of emotional resilience</a:t>
            </a:r>
          </a:p>
          <a:p>
            <a:pPr lvl="0">
              <a:defRPr/>
            </a:pPr>
            <a:r>
              <a:rPr lang="en-GB" dirty="0">
                <a:solidFill>
                  <a:prstClr val="black"/>
                </a:solidFill>
              </a:rPr>
              <a:t>Ability to be a member of a team and also to work on your own initiative</a:t>
            </a:r>
          </a:p>
        </p:txBody>
      </p:sp>
      <p:sp>
        <p:nvSpPr>
          <p:cNvPr id="10" name="TextBox 9"/>
          <p:cNvSpPr txBox="1"/>
          <p:nvPr/>
        </p:nvSpPr>
        <p:spPr>
          <a:xfrm>
            <a:off x="721063" y="4915819"/>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Skills</a:t>
            </a:r>
          </a:p>
        </p:txBody>
      </p:sp>
    </p:spTree>
    <p:extLst>
      <p:ext uri="{BB962C8B-B14F-4D97-AF65-F5344CB8AC3E}">
        <p14:creationId xmlns:p14="http://schemas.microsoft.com/office/powerpoint/2010/main" val="396278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9" name="TextBox 8"/>
          <p:cNvSpPr txBox="1"/>
          <p:nvPr/>
        </p:nvSpPr>
        <p:spPr>
          <a:xfrm>
            <a:off x="639211" y="431057"/>
            <a:ext cx="79395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Being a 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You are not alone as a member - SWVG has a comprehensive support mechanism</a:t>
            </a:r>
          </a:p>
        </p:txBody>
      </p:sp>
      <p:grpSp>
        <p:nvGrpSpPr>
          <p:cNvPr id="8" name="Group 7"/>
          <p:cNvGrpSpPr/>
          <p:nvPr/>
        </p:nvGrpSpPr>
        <p:grpSpPr>
          <a:xfrm>
            <a:off x="680136" y="1953532"/>
            <a:ext cx="8986927" cy="4526675"/>
            <a:chOff x="639211" y="2174247"/>
            <a:chExt cx="8986927" cy="4526675"/>
          </a:xfrm>
        </p:grpSpPr>
        <p:sp>
          <p:nvSpPr>
            <p:cNvPr id="2" name="TextBox 1"/>
            <p:cNvSpPr txBox="1"/>
            <p:nvPr/>
          </p:nvSpPr>
          <p:spPr>
            <a:xfrm>
              <a:off x="721063" y="5500593"/>
              <a:ext cx="89050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Regular visitors’ support meetings for problem-solving and sharing knowledge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General member meetings on topical issues every two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39211" y="2174247"/>
              <a:ext cx="15069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Training</a:t>
              </a:r>
            </a:p>
          </p:txBody>
        </p:sp>
        <p:sp>
          <p:nvSpPr>
            <p:cNvPr id="5" name="TextBox 4"/>
            <p:cNvSpPr txBox="1"/>
            <p:nvPr/>
          </p:nvSpPr>
          <p:spPr>
            <a:xfrm>
              <a:off x="721063" y="2782668"/>
              <a:ext cx="7857672"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Comprehensive initial training plus a handbook and website material for reference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Opportunities for ongoing training and to attend conferences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21063" y="3675221"/>
              <a:ext cx="1489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Back up</a:t>
              </a:r>
            </a:p>
          </p:txBody>
        </p:sp>
        <p:sp>
          <p:nvSpPr>
            <p:cNvPr id="7" name="TextBox 6"/>
            <p:cNvSpPr txBox="1"/>
            <p:nvPr/>
          </p:nvSpPr>
          <p:spPr>
            <a:xfrm>
              <a:off x="721063" y="4284876"/>
              <a:ext cx="79395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Support and advice from the Co-ordinators and from an experienced colleague who acts as mentor and backup </a:t>
              </a:r>
              <a:r>
                <a:rPr lang="en-GB" dirty="0">
                  <a:solidFill>
                    <a:prstClr val="black"/>
                  </a:solidFill>
                  <a:latin typeface="Calibri" panose="020F0502020204030204"/>
                </a:rPr>
                <a:t>vi</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sitor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21063" y="4915819"/>
              <a:ext cx="26290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rPr>
                <a:t>Group </a:t>
              </a:r>
              <a:r>
                <a:rPr lang="en-GB" sz="3200" dirty="0">
                  <a:solidFill>
                    <a:srgbClr val="FF0000"/>
                  </a:solidFill>
                  <a:latin typeface="Calibri" panose="020F0502020204030204"/>
                </a:rPr>
                <a:t>s</a:t>
              </a:r>
              <a:r>
                <a:rPr kumimoji="0" lang="en-GB" sz="3200" b="0" i="0" u="none" strike="noStrike" kern="1200" cap="none" spc="0" normalizeH="0" baseline="0" noProof="0" dirty="0" err="1">
                  <a:ln>
                    <a:noFill/>
                  </a:ln>
                  <a:solidFill>
                    <a:srgbClr val="FF0000"/>
                  </a:solidFill>
                  <a:effectLst/>
                  <a:uLnTx/>
                  <a:uFillTx/>
                  <a:latin typeface="Calibri" panose="020F0502020204030204"/>
                  <a:ea typeface="+mn-ea"/>
                  <a:cs typeface="+mn-cs"/>
                </a:rPr>
                <a:t>upport</a:t>
              </a:r>
              <a:endParaRPr kumimoji="0" lang="en-GB"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513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9CA6D-5A4A-430F-94B4-4FD114F99B59}"/>
              </a:ext>
            </a:extLst>
          </p:cNvPr>
          <p:cNvSpPr/>
          <p:nvPr/>
        </p:nvSpPr>
        <p:spPr>
          <a:xfrm>
            <a:off x="597761" y="185082"/>
            <a:ext cx="11422603"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rPr>
              <a:t>Members are able to contribute to SWVG in a variety of capacities including fundraising, campaigning, communications. </a:t>
            </a:r>
          </a:p>
        </p:txBody>
      </p:sp>
      <p:sp>
        <p:nvSpPr>
          <p:cNvPr id="6" name="Text Box 2">
            <a:extLst>
              <a:ext uri="{FF2B5EF4-FFF2-40B4-BE49-F238E27FC236}">
                <a16:creationId xmlns:a16="http://schemas.microsoft.com/office/drawing/2014/main" id="{E6DE12C2-666F-45AD-A0C1-3DD4454B5741}"/>
              </a:ext>
            </a:extLst>
          </p:cNvPr>
          <p:cNvSpPr txBox="1">
            <a:spLocks noChangeArrowheads="1"/>
          </p:cNvSpPr>
          <p:nvPr/>
        </p:nvSpPr>
        <p:spPr bwMode="auto">
          <a:xfrm>
            <a:off x="4213861" y="2205635"/>
            <a:ext cx="3351692" cy="11692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SWVG Group Contacts</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
        <p:nvSpPr>
          <p:cNvPr id="7" name="Text Box 1">
            <a:extLst>
              <a:ext uri="{FF2B5EF4-FFF2-40B4-BE49-F238E27FC236}">
                <a16:creationId xmlns:a16="http://schemas.microsoft.com/office/drawing/2014/main" id="{BFE23700-4F1D-4D6E-B679-0C35A790CE9D}"/>
              </a:ext>
            </a:extLst>
          </p:cNvPr>
          <p:cNvSpPr txBox="1">
            <a:spLocks noChangeArrowheads="1"/>
          </p:cNvSpPr>
          <p:nvPr/>
        </p:nvSpPr>
        <p:spPr bwMode="auto">
          <a:xfrm>
            <a:off x="1173485" y="655694"/>
            <a:ext cx="2831868" cy="204532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GB" sz="1200" b="1" dirty="0">
                <a:effectLst/>
                <a:ea typeface="Calibri" panose="020F0502020204030204" pitchFamily="34" charset="0"/>
                <a:cs typeface="Calibri" panose="020F0502020204030204" pitchFamily="34" charset="0"/>
              </a:rPr>
              <a:t>COORDINATING TEAM</a:t>
            </a:r>
            <a:br>
              <a:rPr lang="en-GB" sz="1200" dirty="0">
                <a:effectLst/>
                <a:ea typeface="Calibri" panose="020F0502020204030204" pitchFamily="34" charset="0"/>
                <a:cs typeface="Calibri" panose="020F0502020204030204" pitchFamily="34" charset="0"/>
              </a:rPr>
            </a:br>
            <a:r>
              <a:rPr lang="en-GB" sz="1200" dirty="0">
                <a:effectLst/>
                <a:ea typeface="Calibri" panose="020F0502020204030204" pitchFamily="34" charset="0"/>
                <a:cs typeface="Calibri" panose="020F0502020204030204" pitchFamily="34" charset="0"/>
              </a:rPr>
              <a:t>Money Allocation Group (MAG)</a:t>
            </a:r>
            <a:br>
              <a:rPr lang="en-GB" sz="1200" dirty="0">
                <a:effectLst/>
                <a:ea typeface="Calibri" panose="020F0502020204030204" pitchFamily="34" charset="0"/>
                <a:cs typeface="Calibri" panose="020F0502020204030204" pitchFamily="34" charset="0"/>
              </a:rPr>
            </a:br>
            <a:r>
              <a:rPr lang="en-GB" sz="1200" dirty="0">
                <a:effectLst/>
                <a:ea typeface="Calibri" panose="020F0502020204030204" pitchFamily="34" charset="0"/>
                <a:cs typeface="Calibri" panose="020F0502020204030204" pitchFamily="34" charset="0"/>
              </a:rPr>
              <a:t>Non-Assist Monitoring (NAM)</a:t>
            </a:r>
            <a:br>
              <a:rPr lang="en-GB" sz="1200" dirty="0">
                <a:effectLst/>
                <a:ea typeface="Calibri" panose="020F0502020204030204" pitchFamily="34" charset="0"/>
                <a:cs typeface="Calibri" panose="020F0502020204030204" pitchFamily="34" charset="0"/>
              </a:rPr>
            </a:br>
            <a:r>
              <a:rPr lang="en-GB" sz="1200" dirty="0">
                <a:effectLst/>
                <a:ea typeface="Calibri" panose="020F0502020204030204" pitchFamily="34" charset="0"/>
                <a:cs typeface="Calibri" panose="020F0502020204030204" pitchFamily="34" charset="0"/>
              </a:rPr>
              <a:t>Avenue Multicultural Centre (AMC)</a:t>
            </a:r>
            <a:endParaRPr lang="en-GB" sz="1200" dirty="0">
              <a:effectLst/>
              <a:ea typeface="Calibri" panose="020F0502020204030204" pitchFamily="34" charset="0"/>
              <a:cs typeface="Times New Roman" panose="02020603050405020304" pitchFamily="18" charset="0"/>
            </a:endParaRPr>
          </a:p>
          <a:p>
            <a:pPr algn="ctr"/>
            <a:endParaRPr lang="en-GB" sz="1200" dirty="0">
              <a:latin typeface="Calibri" panose="020F0502020204030204" pitchFamily="34" charset="0"/>
              <a:cs typeface="Calibri" panose="020F0502020204030204" pitchFamily="34" charset="0"/>
            </a:endParaRPr>
          </a:p>
          <a:p>
            <a:pPr algn="ctr"/>
            <a:r>
              <a:rPr lang="en-GB" sz="1200" dirty="0">
                <a:latin typeface="Calibri" panose="020F0502020204030204" pitchFamily="34" charset="0"/>
                <a:cs typeface="Calibri" panose="020F0502020204030204" pitchFamily="34" charset="0"/>
              </a:rPr>
              <a:t>Claudia Glyn   01420 513214 </a:t>
            </a:r>
            <a:r>
              <a:rPr lang="en-GB" sz="1200" u="sng" dirty="0">
                <a:solidFill>
                  <a:srgbClr val="0000FF"/>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claudia.glyn@swvg-refugees.org.uk</a:t>
            </a:r>
            <a:r>
              <a:rPr lang="en-GB" sz="1200" u="sng" dirty="0">
                <a:solidFill>
                  <a:srgbClr val="0000FF"/>
                </a:solidFill>
                <a:latin typeface="Calibri" panose="020F0502020204030204" pitchFamily="34" charset="0"/>
                <a:cs typeface="Times New Roman" panose="02020603050405020304" pitchFamily="18" charset="0"/>
              </a:rPr>
              <a:t> </a:t>
            </a:r>
          </a:p>
          <a:p>
            <a:pPr algn="ctr"/>
            <a:r>
              <a:rPr lang="en-GB" sz="1200" dirty="0">
                <a:effectLst/>
                <a:latin typeface="Calibri" panose="020F0502020204030204" pitchFamily="34" charset="0"/>
                <a:ea typeface="Calibri" panose="020F0502020204030204" pitchFamily="34" charset="0"/>
                <a:cs typeface="Calibri" panose="020F0502020204030204" pitchFamily="34" charset="0"/>
              </a:rPr>
              <a:t>Catherine Hartley   07500 007771</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catherine.hartley@swvg-refugees.org.uk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dirty="0" err="1">
                <a:latin typeface="Calibri" panose="020F0502020204030204" pitchFamily="34" charset="0"/>
                <a:cs typeface="Calibri" panose="020F0502020204030204" pitchFamily="34" charset="0"/>
              </a:rPr>
              <a:t>Xanthe</a:t>
            </a:r>
            <a:r>
              <a:rPr lang="en-GB" sz="1200" dirty="0">
                <a:latin typeface="Calibri" panose="020F0502020204030204" pitchFamily="34" charset="0"/>
                <a:cs typeface="Calibri" panose="020F0502020204030204" pitchFamily="34" charset="0"/>
              </a:rPr>
              <a:t> Hackett   02380 226948</a:t>
            </a:r>
            <a:br>
              <a:rPr lang="en-GB" sz="1200" dirty="0">
                <a:latin typeface="Calibri" panose="020F0502020204030204" pitchFamily="34" charset="0"/>
                <a:cs typeface="Calibri" panose="020F0502020204030204" pitchFamily="34" charset="0"/>
              </a:rPr>
            </a:b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swvg.admin@gmail.com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6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4">
            <a:extLst>
              <a:ext uri="{FF2B5EF4-FFF2-40B4-BE49-F238E27FC236}">
                <a16:creationId xmlns:a16="http://schemas.microsoft.com/office/drawing/2014/main" id="{8B1C70D8-5E71-447A-BA9B-2E58200E782D}"/>
              </a:ext>
            </a:extLst>
          </p:cNvPr>
          <p:cNvSpPr txBox="1">
            <a:spLocks noChangeArrowheads="1"/>
          </p:cNvSpPr>
          <p:nvPr/>
        </p:nvSpPr>
        <p:spPr bwMode="auto">
          <a:xfrm>
            <a:off x="6645428" y="655694"/>
            <a:ext cx="2274756" cy="11187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COMMUNICATIONS</a:t>
            </a:r>
            <a:b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digital and print</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Chris Holloway 07779 283451</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Chris.holloway@swvg-refugees.org.uk</a:t>
            </a:r>
            <a:br>
              <a:rPr kumimoji="0" lang="en-GB" altLang="en-US" sz="1200" b="0"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br>
            <a:br>
              <a:rPr kumimoji="0" lang="en-GB" altLang="en-US" sz="1200" b="0"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3">
            <a:extLst>
              <a:ext uri="{FF2B5EF4-FFF2-40B4-BE49-F238E27FC236}">
                <a16:creationId xmlns:a16="http://schemas.microsoft.com/office/drawing/2014/main" id="{F4E133AA-ACF5-4814-992D-E01316A739E7}"/>
              </a:ext>
            </a:extLst>
          </p:cNvPr>
          <p:cNvSpPr txBox="1">
            <a:spLocks noChangeArrowheads="1"/>
          </p:cNvSpPr>
          <p:nvPr/>
        </p:nvSpPr>
        <p:spPr bwMode="auto">
          <a:xfrm>
            <a:off x="7738171" y="1976535"/>
            <a:ext cx="3235362" cy="77754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CAMPAIGNS</a:t>
            </a:r>
            <a:endParaRPr kumimoji="0" lang="en-US"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William Brook-Hart</a:t>
            </a: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0" i="0" u="none" strike="noStrike" cap="none" normalizeH="0" baseline="0">
                <a:ln>
                  <a:noFill/>
                </a:ln>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6"/>
              </a:rPr>
              <a:t>william.brook-hart@swvg-refugees.org.uk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4">
            <a:extLst>
              <a:ext uri="{FF2B5EF4-FFF2-40B4-BE49-F238E27FC236}">
                <a16:creationId xmlns:a16="http://schemas.microsoft.com/office/drawing/2014/main" id="{8BA38449-59E5-48A9-B919-6ABC5AA6E4D2}"/>
              </a:ext>
            </a:extLst>
          </p:cNvPr>
          <p:cNvSpPr txBox="1">
            <a:spLocks noChangeArrowheads="1"/>
          </p:cNvSpPr>
          <p:nvPr/>
        </p:nvSpPr>
        <p:spPr bwMode="auto">
          <a:xfrm>
            <a:off x="1166223" y="2749955"/>
            <a:ext cx="2831868" cy="66760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SUPPORT GROUPS</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Jackie Batchelor 01489 891724</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rPr>
              <a:t>jackie.batchelor@swvg-refugees.org.uk</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1942BE13-31D2-4DB8-839C-B9885B9D65FC}"/>
              </a:ext>
            </a:extLst>
          </p:cNvPr>
          <p:cNvSpPr txBox="1">
            <a:spLocks noChangeArrowheads="1"/>
          </p:cNvSpPr>
          <p:nvPr/>
        </p:nvSpPr>
        <p:spPr bwMode="auto">
          <a:xfrm>
            <a:off x="1173485" y="4291256"/>
            <a:ext cx="2836791" cy="720874"/>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TEACHING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Catherine Hartley 07500 007771</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100" b="0"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Catherine.Hartley@swvg-refugees.org.uk</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82FA286E-03E6-461B-A2AB-F8E69B824CAA}"/>
              </a:ext>
            </a:extLst>
          </p:cNvPr>
          <p:cNvSpPr txBox="1">
            <a:spLocks noChangeArrowheads="1"/>
          </p:cNvSpPr>
          <p:nvPr/>
        </p:nvSpPr>
        <p:spPr bwMode="auto">
          <a:xfrm>
            <a:off x="7790415" y="2993349"/>
            <a:ext cx="3235362" cy="66760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FUNDRAISING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Sue Turner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a:rPr>
              <a:t>sueturner7@googlemail.com</a:t>
            </a:r>
            <a:br>
              <a:rPr kumimoji="0" lang="en-US" altLang="en-US" sz="1200" b="0" i="0" u="sng"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Hazel Inskip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9"/>
              </a:rPr>
              <a:t>hazel.inskip@gmail.com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9">
            <a:extLst>
              <a:ext uri="{FF2B5EF4-FFF2-40B4-BE49-F238E27FC236}">
                <a16:creationId xmlns:a16="http://schemas.microsoft.com/office/drawing/2014/main" id="{E23FF58E-8191-4768-8C8D-002777B341C2}"/>
              </a:ext>
            </a:extLst>
          </p:cNvPr>
          <p:cNvSpPr txBox="1">
            <a:spLocks noChangeArrowheads="1"/>
          </p:cNvSpPr>
          <p:nvPr/>
        </p:nvSpPr>
        <p:spPr bwMode="auto">
          <a:xfrm>
            <a:off x="6503732" y="3912173"/>
            <a:ext cx="2369820" cy="1113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WINCHESTER EVENTS</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Anne Leeming 01962 866215</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000" b="0" i="0" u="none" strike="noStrike" cap="none" normalizeH="0" baseline="0" dirty="0">
                <a:ln>
                  <a:noFill/>
                </a:ln>
                <a:solidFill>
                  <a:schemeClr val="tx1"/>
                </a:solidFill>
                <a:effectLst/>
                <a:latin typeface="Roboto" panose="02000000000000000000" pitchFamily="2" charset="0"/>
                <a:ea typeface="Calibri" panose="020F0502020204030204" pitchFamily="34" charset="0"/>
                <a:cs typeface="Times New Roman" panose="02020603050405020304" pitchFamily="18" charset="0"/>
                <a:hlinkClick r:id="rId10"/>
              </a:rPr>
              <a:t>anneleeming31@btinternet.com</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CEB37D40-A421-436F-91FF-0BD3F2CEEF23}"/>
              </a:ext>
            </a:extLst>
          </p:cNvPr>
          <p:cNvSpPr txBox="1">
            <a:spLocks noChangeArrowheads="1"/>
          </p:cNvSpPr>
          <p:nvPr/>
        </p:nvSpPr>
        <p:spPr bwMode="auto">
          <a:xfrm>
            <a:off x="9075420" y="3898267"/>
            <a:ext cx="1932671" cy="11138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SOUTHAMPTON EVENTS</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vacancy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20">
            <a:extLst>
              <a:ext uri="{FF2B5EF4-FFF2-40B4-BE49-F238E27FC236}">
                <a16:creationId xmlns:a16="http://schemas.microsoft.com/office/drawing/2014/main" id="{145967AF-457B-4D58-9CBC-739E794BF811}"/>
              </a:ext>
            </a:extLst>
          </p:cNvPr>
          <p:cNvSpPr txBox="1">
            <a:spLocks noChangeArrowheads="1"/>
          </p:cNvSpPr>
          <p:nvPr/>
        </p:nvSpPr>
        <p:spPr bwMode="auto">
          <a:xfrm>
            <a:off x="4210996" y="3912174"/>
            <a:ext cx="2090868" cy="11137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ACTIVITIES FOR PEOPLE SEEKING ASYLUM</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Sue Jessup</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smjessup01@gmail.com</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638D7BEE-13F0-4A9E-9BA1-2B22216A98FA}"/>
              </a:ext>
            </a:extLst>
          </p:cNvPr>
          <p:cNvSpPr txBox="1">
            <a:spLocks noChangeArrowheads="1"/>
          </p:cNvSpPr>
          <p:nvPr/>
        </p:nvSpPr>
        <p:spPr bwMode="auto">
          <a:xfrm>
            <a:off x="1173485" y="3481108"/>
            <a:ext cx="2831868" cy="7334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MEMBER TRAINING</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Jackie Batchelor 01489 891724</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rPr>
              <a:t>jackie.batchelor@swvg-refugees.org.uk</a:t>
            </a: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25">
            <a:extLst>
              <a:ext uri="{FF2B5EF4-FFF2-40B4-BE49-F238E27FC236}">
                <a16:creationId xmlns:a16="http://schemas.microsoft.com/office/drawing/2014/main" id="{E59B3542-933B-4894-AE3C-30DE2306ABA5}"/>
              </a:ext>
            </a:extLst>
          </p:cNvPr>
          <p:cNvSpPr txBox="1">
            <a:spLocks noChangeArrowheads="1"/>
          </p:cNvSpPr>
          <p:nvPr/>
        </p:nvSpPr>
        <p:spPr bwMode="auto">
          <a:xfrm>
            <a:off x="4085423" y="640116"/>
            <a:ext cx="2445407" cy="11257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TRUSTEE BOARD</a:t>
            </a:r>
            <a:endParaRPr kumimoji="0" lang="en-GB"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Mark Courtice 01590 645660</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2"/>
              </a:rPr>
              <a:t>mark.courtice@swvg-refugees.org.uk</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cxnSp>
        <p:nvCxnSpPr>
          <p:cNvPr id="26" name="Straight Connector 25">
            <a:extLst>
              <a:ext uri="{FF2B5EF4-FFF2-40B4-BE49-F238E27FC236}">
                <a16:creationId xmlns:a16="http://schemas.microsoft.com/office/drawing/2014/main" id="{455AABF5-9E9D-4242-9BB7-BD98607D91B6}"/>
              </a:ext>
            </a:extLst>
          </p:cNvPr>
          <p:cNvCxnSpPr/>
          <p:nvPr/>
        </p:nvCxnSpPr>
        <p:spPr>
          <a:xfrm>
            <a:off x="7688642" y="3815052"/>
            <a:ext cx="9905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 Box 22">
            <a:extLst>
              <a:ext uri="{FF2B5EF4-FFF2-40B4-BE49-F238E27FC236}">
                <a16:creationId xmlns:a16="http://schemas.microsoft.com/office/drawing/2014/main" id="{C49FACB9-7227-4048-A412-93779BA86B46}"/>
              </a:ext>
            </a:extLst>
          </p:cNvPr>
          <p:cNvSpPr txBox="1">
            <a:spLocks noChangeArrowheads="1"/>
          </p:cNvSpPr>
          <p:nvPr/>
        </p:nvSpPr>
        <p:spPr bwMode="auto">
          <a:xfrm>
            <a:off x="9199574" y="5109404"/>
            <a:ext cx="1374454" cy="6568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See page D1 of folder</a:t>
            </a:r>
            <a:br>
              <a:rPr kumimoji="0" lang="en-GB"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Jan 2022</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6">
            <a:extLst>
              <a:ext uri="{FF2B5EF4-FFF2-40B4-BE49-F238E27FC236}">
                <a16:creationId xmlns:a16="http://schemas.microsoft.com/office/drawing/2014/main" id="{016E55D1-8032-44E5-97AB-4D9F99C63091}"/>
              </a:ext>
            </a:extLst>
          </p:cNvPr>
          <p:cNvSpPr txBox="1">
            <a:spLocks noChangeArrowheads="1"/>
          </p:cNvSpPr>
          <p:nvPr/>
        </p:nvSpPr>
        <p:spPr bwMode="auto">
          <a:xfrm>
            <a:off x="9010037" y="660973"/>
            <a:ext cx="1957720" cy="1113427"/>
          </a:xfrm>
          <a:prstGeom prst="rect">
            <a:avLst/>
          </a:prstGeom>
          <a:solidFill>
            <a:srgbClr val="FFFFFF"/>
          </a:solidFill>
          <a:ln w="9525">
            <a:solidFill>
              <a:srgbClr val="000000"/>
            </a:solidFill>
            <a:miter lim="800000"/>
            <a:headEnd/>
            <a:tailEnd/>
          </a:ln>
        </p:spPr>
        <p:txBody>
          <a:bodyPr vert="horz" wrap="square" lIns="91440" tIns="76176" rIns="91440" bIns="761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cs typeface="Calibri" panose="020F0502020204030204" pitchFamily="34" charset="0"/>
              </a:rPr>
              <a:t>OUTREACH</a:t>
            </a:r>
          </a:p>
          <a:p>
            <a:pPr marL="0" marR="0" lvl="0" indent="0" algn="ctr" defTabSz="914400" rtl="0" eaLnBrk="0" fontAlgn="base" latinLnBrk="0" hangingPunct="0">
              <a:lnSpc>
                <a:spcPct val="100000"/>
              </a:lnSpc>
              <a:spcBef>
                <a:spcPct val="0"/>
              </a:spcBef>
              <a:spcAft>
                <a:spcPct val="0"/>
              </a:spcAft>
              <a:buClrTx/>
              <a:buSzTx/>
              <a:buFontTx/>
              <a:buNone/>
              <a:tabLst/>
            </a:pPr>
            <a:r>
              <a:rPr lang="en-GB" sz="1200" i="0" dirty="0">
                <a:solidFill>
                  <a:srgbClr val="3C4043"/>
                </a:solidFill>
                <a:effectLst/>
              </a:rPr>
              <a:t>Stash Kozlowski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u="none" strike="noStrike" cap="none" normalizeH="0" baseline="0" dirty="0">
                <a:ln>
                  <a:noFill/>
                </a:ln>
                <a:solidFill>
                  <a:schemeClr val="tx1"/>
                </a:solidFill>
                <a:effectLst/>
                <a:cs typeface="Calibri" panose="020F0502020204030204" pitchFamily="34" charset="0"/>
              </a:rPr>
              <a:t>07902 857241</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u="sng" dirty="0">
                <a:latin typeface="Calibri" panose="020F0502020204030204" pitchFamily="34" charset="0"/>
                <a:cs typeface="Calibri" panose="020F0502020204030204" pitchFamily="34" charset="0"/>
                <a:hlinkClick r:id="rId13"/>
              </a:rPr>
              <a:t>stash.kozlowski@swvg-refugees.org.uk</a:t>
            </a:r>
            <a:r>
              <a:rPr lang="en-GB" altLang="en-US" sz="1200" u="sng" dirty="0">
                <a:latin typeface="Calibri" panose="020F0502020204030204" pitchFamily="34" charset="0"/>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cxnSp>
        <p:nvCxnSpPr>
          <p:cNvPr id="31" name="Straight Connector 30">
            <a:extLst>
              <a:ext uri="{FF2B5EF4-FFF2-40B4-BE49-F238E27FC236}">
                <a16:creationId xmlns:a16="http://schemas.microsoft.com/office/drawing/2014/main" id="{BF316676-CAB8-43AE-AAAB-B49C05B01212}"/>
              </a:ext>
            </a:extLst>
          </p:cNvPr>
          <p:cNvCxnSpPr/>
          <p:nvPr/>
        </p:nvCxnSpPr>
        <p:spPr>
          <a:xfrm>
            <a:off x="5040419" y="3843627"/>
            <a:ext cx="108854" cy="0"/>
          </a:xfrm>
          <a:prstGeom prst="line">
            <a:avLst/>
          </a:prstGeom>
          <a:noFill/>
          <a:ln w="9525" cap="flat" cmpd="sng" algn="ctr">
            <a:solidFill>
              <a:srgbClr val="4F81BD">
                <a:shade val="95000"/>
                <a:satMod val="105000"/>
              </a:srgbClr>
            </a:solidFill>
            <a:prstDash val="solid"/>
          </a:ln>
          <a:effectLst/>
        </p:spPr>
      </p:cxnSp>
      <p:sp>
        <p:nvSpPr>
          <p:cNvPr id="32" name="Rectangle 27">
            <a:extLst>
              <a:ext uri="{FF2B5EF4-FFF2-40B4-BE49-F238E27FC236}">
                <a16:creationId xmlns:a16="http://schemas.microsoft.com/office/drawing/2014/main" id="{5DEEEB6C-8D05-4477-BB88-6940006FA2A3}"/>
              </a:ext>
            </a:extLst>
          </p:cNvPr>
          <p:cNvSpPr>
            <a:spLocks noChangeArrowheads="1"/>
          </p:cNvSpPr>
          <p:nvPr/>
        </p:nvSpPr>
        <p:spPr bwMode="auto">
          <a:xfrm>
            <a:off x="410333" y="271752"/>
            <a:ext cx="135853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3" name="Rectangle 29">
            <a:extLst>
              <a:ext uri="{FF2B5EF4-FFF2-40B4-BE49-F238E27FC236}">
                <a16:creationId xmlns:a16="http://schemas.microsoft.com/office/drawing/2014/main" id="{5DA30888-20D2-4781-BD61-2DC2CBF6230C}"/>
              </a:ext>
            </a:extLst>
          </p:cNvPr>
          <p:cNvSpPr>
            <a:spLocks noChangeArrowheads="1"/>
          </p:cNvSpPr>
          <p:nvPr/>
        </p:nvSpPr>
        <p:spPr bwMode="auto">
          <a:xfrm>
            <a:off x="403139" y="434332"/>
            <a:ext cx="1358533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86D9C9B-2301-4BD3-BB2C-604D3CD520E4}"/>
              </a:ext>
            </a:extLst>
          </p:cNvPr>
          <p:cNvSpPr>
            <a:spLocks noChangeArrowheads="1"/>
          </p:cNvSpPr>
          <p:nvPr/>
        </p:nvSpPr>
        <p:spPr bwMode="auto">
          <a:xfrm>
            <a:off x="526246" y="1701142"/>
            <a:ext cx="13585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343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28007-A712-4D45-87FE-563DC8CE31A4}"/>
              </a:ext>
            </a:extLst>
          </p:cNvPr>
          <p:cNvSpPr/>
          <p:nvPr/>
        </p:nvSpPr>
        <p:spPr>
          <a:xfrm>
            <a:off x="363984" y="1243786"/>
            <a:ext cx="11292397" cy="5293757"/>
          </a:xfrm>
          <a:prstGeom prst="rect">
            <a:avLst/>
          </a:prstGeom>
        </p:spPr>
        <p:txBody>
          <a:bodyPr wrap="square">
            <a:spAutoFit/>
          </a:bodyPr>
          <a:lstStyle/>
          <a:p>
            <a:endParaRPr lang="en-GB" sz="1200" dirty="0">
              <a:solidFill>
                <a:srgbClr val="000000"/>
              </a:solidFill>
            </a:endParaRPr>
          </a:p>
          <a:p>
            <a:r>
              <a:rPr lang="en-US" sz="2000" dirty="0">
                <a:solidFill>
                  <a:srgbClr val="000000"/>
                </a:solidFill>
              </a:rPr>
              <a:t>Safeguarding is everyone’s duty, and the safety and welfare of our clients is paramount in all that we do. Each of us has a role to play in keeping our clients and ourselves safe, and passing on any concerns that we may have. It’s been well documented that new migrants, people seeking asylum and those recently granted leave to remain are in the highest category of those who might be at risk. SWVG is required by the Charities Commission to ensure that all volunteers, whatever their remit, are fully up to date with safeguarding and are of aware of possible signs of various types of abuse.</a:t>
            </a:r>
          </a:p>
          <a:p>
            <a:r>
              <a:rPr lang="en-US" sz="2000" dirty="0">
                <a:solidFill>
                  <a:srgbClr val="000000"/>
                </a:solidFill>
              </a:rPr>
              <a:t>SWVG  has a robust safeguarding policy which you can read here: </a:t>
            </a:r>
          </a:p>
          <a:p>
            <a:endParaRPr lang="en-US" sz="2000" dirty="0">
              <a:solidFill>
                <a:srgbClr val="000000"/>
              </a:solidFill>
            </a:endParaRPr>
          </a:p>
          <a:p>
            <a:endParaRPr lang="en-US" sz="2000" dirty="0">
              <a:solidFill>
                <a:srgbClr val="000000"/>
              </a:solidFill>
            </a:endParaRPr>
          </a:p>
          <a:p>
            <a:r>
              <a:rPr lang="en-US" sz="2000" dirty="0">
                <a:solidFill>
                  <a:srgbClr val="000000"/>
                </a:solidFill>
              </a:rPr>
              <a:t>together with an incident reporting form. All volunteers must be familiar with these. </a:t>
            </a: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endParaRPr lang="en-US" sz="1400" dirty="0">
              <a:solidFill>
                <a:srgbClr val="000000"/>
              </a:solidFill>
            </a:endParaRPr>
          </a:p>
          <a:p>
            <a:r>
              <a:rPr lang="en-US" sz="1400" dirty="0">
                <a:solidFill>
                  <a:srgbClr val="000000"/>
                </a:solidFill>
              </a:rPr>
              <a:t> </a:t>
            </a:r>
          </a:p>
        </p:txBody>
      </p:sp>
      <p:sp>
        <p:nvSpPr>
          <p:cNvPr id="3" name="Title 2">
            <a:extLst>
              <a:ext uri="{FF2B5EF4-FFF2-40B4-BE49-F238E27FC236}">
                <a16:creationId xmlns:a16="http://schemas.microsoft.com/office/drawing/2014/main" id="{80E21983-CDC2-45AA-AD1A-572B96D6683E}"/>
              </a:ext>
            </a:extLst>
          </p:cNvPr>
          <p:cNvSpPr>
            <a:spLocks noGrp="1"/>
          </p:cNvSpPr>
          <p:nvPr>
            <p:ph type="title"/>
          </p:nvPr>
        </p:nvSpPr>
        <p:spPr>
          <a:xfrm>
            <a:off x="429827" y="223082"/>
            <a:ext cx="10515600" cy="1325563"/>
          </a:xfrm>
        </p:spPr>
        <p:txBody>
          <a:bodyPr/>
          <a:lstStyle/>
          <a:p>
            <a:r>
              <a:rPr lang="en-US" dirty="0">
                <a:solidFill>
                  <a:srgbClr val="000000"/>
                </a:solidFill>
                <a:latin typeface="+mn-lt"/>
              </a:rPr>
              <a:t>Safeguarding 1</a:t>
            </a:r>
            <a:endParaRPr lang="en-GB" dirty="0">
              <a:latin typeface="+mn-lt"/>
            </a:endParaRPr>
          </a:p>
        </p:txBody>
      </p:sp>
      <p:graphicFrame>
        <p:nvGraphicFramePr>
          <p:cNvPr id="4" name="Object 3">
            <a:extLst>
              <a:ext uri="{FF2B5EF4-FFF2-40B4-BE49-F238E27FC236}">
                <a16:creationId xmlns:a16="http://schemas.microsoft.com/office/drawing/2014/main" id="{D0ABCB02-E4BB-42DF-8569-86102312B6C8}"/>
              </a:ext>
            </a:extLst>
          </p:cNvPr>
          <p:cNvGraphicFramePr>
            <a:graphicFrameLocks noChangeAspect="1"/>
          </p:cNvGraphicFramePr>
          <p:nvPr>
            <p:extLst>
              <p:ext uri="{D42A27DB-BD31-4B8C-83A1-F6EECF244321}">
                <p14:modId xmlns:p14="http://schemas.microsoft.com/office/powerpoint/2010/main" val="2871543202"/>
              </p:ext>
            </p:extLst>
          </p:nvPr>
        </p:nvGraphicFramePr>
        <p:xfrm>
          <a:off x="7282682" y="3225530"/>
          <a:ext cx="914400" cy="792163"/>
        </p:xfrm>
        <a:graphic>
          <a:graphicData uri="http://schemas.openxmlformats.org/presentationml/2006/ole">
            <mc:AlternateContent xmlns:mc="http://schemas.openxmlformats.org/markup-compatibility/2006">
              <mc:Choice xmlns:v="urn:schemas-microsoft-com:vml" Requires="v">
                <p:oleObj spid="_x0000_s1036"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7282682" y="3225530"/>
                        <a:ext cx="914400" cy="7921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
        <p:nvSpPr>
          <p:cNvPr id="5" name="Title 1">
            <a:extLst>
              <a:ext uri="{FF2B5EF4-FFF2-40B4-BE49-F238E27FC236}">
                <a16:creationId xmlns:a16="http://schemas.microsoft.com/office/drawing/2014/main" id="{4174C04C-F2DE-4E06-B061-12FE41820F74}"/>
              </a:ext>
            </a:extLst>
          </p:cNvPr>
          <p:cNvSpPr txBox="1">
            <a:spLocks/>
          </p:cNvSpPr>
          <p:nvPr/>
        </p:nvSpPr>
        <p:spPr>
          <a:xfrm>
            <a:off x="272988" y="5063797"/>
            <a:ext cx="10515600" cy="1213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solidFill>
                  <a:srgbClr val="000000"/>
                </a:solidFill>
                <a:latin typeface="+mn-lt"/>
                <a:ea typeface="+mn-ea"/>
                <a:cs typeface="+mn-cs"/>
              </a:rPr>
              <a:t>Please also read the Southampton City training sheet summary:</a:t>
            </a:r>
            <a:br>
              <a:rPr lang="en-US" sz="2200" b="1" dirty="0">
                <a:solidFill>
                  <a:srgbClr val="000000"/>
                </a:solidFill>
                <a:latin typeface="+mn-lt"/>
              </a:rPr>
            </a:br>
            <a:endParaRPr lang="en-US" sz="2200" b="1" dirty="0">
              <a:solidFill>
                <a:srgbClr val="000000"/>
              </a:solidFill>
              <a:latin typeface="+mn-lt"/>
            </a:endParaRPr>
          </a:p>
          <a:p>
            <a:r>
              <a:rPr lang="en-US" sz="2200" dirty="0">
                <a:solidFill>
                  <a:schemeClr val="accent1">
                    <a:lumMod val="75000"/>
                  </a:schemeClr>
                </a:solidFill>
                <a:latin typeface="+mn-lt"/>
                <a:ea typeface="+mn-ea"/>
                <a:cs typeface="+mn-cs"/>
              </a:rPr>
              <a:t>To access the two documents, exit the slide show and click on the icons.</a:t>
            </a:r>
            <a:endParaRPr lang="en-GB" sz="2200" dirty="0">
              <a:solidFill>
                <a:schemeClr val="accent1">
                  <a:lumMod val="75000"/>
                </a:schemeClr>
              </a:solidFill>
              <a:latin typeface="+mn-lt"/>
              <a:ea typeface="+mn-ea"/>
              <a:cs typeface="+mn-cs"/>
            </a:endParaRPr>
          </a:p>
        </p:txBody>
      </p:sp>
      <p:graphicFrame>
        <p:nvGraphicFramePr>
          <p:cNvPr id="6" name="Object 5">
            <a:extLst>
              <a:ext uri="{FF2B5EF4-FFF2-40B4-BE49-F238E27FC236}">
                <a16:creationId xmlns:a16="http://schemas.microsoft.com/office/drawing/2014/main" id="{DE4B8469-5663-4164-B96C-1F3468149676}"/>
              </a:ext>
            </a:extLst>
          </p:cNvPr>
          <p:cNvGraphicFramePr>
            <a:graphicFrameLocks noChangeAspect="1"/>
          </p:cNvGraphicFramePr>
          <p:nvPr>
            <p:extLst>
              <p:ext uri="{D42A27DB-BD31-4B8C-83A1-F6EECF244321}">
                <p14:modId xmlns:p14="http://schemas.microsoft.com/office/powerpoint/2010/main" val="2459670100"/>
              </p:ext>
            </p:extLst>
          </p:nvPr>
        </p:nvGraphicFramePr>
        <p:xfrm>
          <a:off x="8197082" y="4912889"/>
          <a:ext cx="914400" cy="792163"/>
        </p:xfrm>
        <a:graphic>
          <a:graphicData uri="http://schemas.openxmlformats.org/presentationml/2006/ole">
            <mc:AlternateContent xmlns:mc="http://schemas.openxmlformats.org/markup-compatibility/2006">
              <mc:Choice xmlns:v="urn:schemas-microsoft-com:vml" Requires="v">
                <p:oleObj spid="_x0000_s1037" name="Document" showAsIcon="1" r:id="rId6" imgW="914400" imgH="792360" progId="Word.Document.12">
                  <p:embed/>
                </p:oleObj>
              </mc:Choice>
              <mc:Fallback>
                <p:oleObj name="Document" showAsIcon="1" r:id="rId6" imgW="914400" imgH="792360" progId="Word.Document.12">
                  <p:embed/>
                  <p:pic>
                    <p:nvPicPr>
                      <p:cNvPr id="3" name="Object 2">
                        <a:extLst>
                          <a:ext uri="{FF2B5EF4-FFF2-40B4-BE49-F238E27FC236}">
                            <a16:creationId xmlns:a16="http://schemas.microsoft.com/office/drawing/2014/main" id="{8D87DC44-64C4-4281-967E-80F4C8AFF06A}"/>
                          </a:ext>
                        </a:extLst>
                      </p:cNvPr>
                      <p:cNvPicPr/>
                      <p:nvPr/>
                    </p:nvPicPr>
                    <p:blipFill>
                      <a:blip r:embed="rId7"/>
                      <a:stretch>
                        <a:fillRect/>
                      </a:stretch>
                    </p:blipFill>
                    <p:spPr>
                      <a:xfrm>
                        <a:off x="8197082" y="4912889"/>
                        <a:ext cx="914400" cy="792163"/>
                      </a:xfrm>
                      <a:prstGeom prst="rect">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Tree>
    <p:extLst>
      <p:ext uri="{BB962C8B-B14F-4D97-AF65-F5344CB8AC3E}">
        <p14:creationId xmlns:p14="http://schemas.microsoft.com/office/powerpoint/2010/main" val="275160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F08CC-455C-454F-846C-E0FDD1441BF7}"/>
              </a:ext>
            </a:extLst>
          </p:cNvPr>
          <p:cNvSpPr>
            <a:spLocks noGrp="1"/>
          </p:cNvSpPr>
          <p:nvPr>
            <p:ph idx="1"/>
          </p:nvPr>
        </p:nvSpPr>
        <p:spPr>
          <a:xfrm>
            <a:off x="541538" y="790113"/>
            <a:ext cx="10875145" cy="5955021"/>
          </a:xfrm>
        </p:spPr>
        <p:txBody>
          <a:bodyPr>
            <a:normAutofit/>
          </a:bodyPr>
          <a:lstStyle/>
          <a:p>
            <a:pPr marL="0" indent="0">
              <a:buNone/>
            </a:pPr>
            <a:r>
              <a:rPr lang="en-GB" sz="2600" dirty="0">
                <a:solidFill>
                  <a:schemeClr val="accent1">
                    <a:lumMod val="75000"/>
                  </a:schemeClr>
                </a:solidFill>
              </a:rPr>
              <a:t>Please click on the  links in paragraphs  below and read the material on the website. </a:t>
            </a:r>
          </a:p>
          <a:p>
            <a:pPr marL="0" indent="0">
              <a:buNone/>
            </a:pPr>
            <a:r>
              <a:rPr lang="en-GB" sz="2600" dirty="0"/>
              <a:t>The first aim is to understand a little of the </a:t>
            </a:r>
            <a:r>
              <a:rPr lang="en-GB" sz="2600" dirty="0">
                <a:hlinkClick r:id="rId3"/>
              </a:rPr>
              <a:t>history of SWVG</a:t>
            </a:r>
            <a:r>
              <a:rPr lang="en-GB" sz="2600" dirty="0"/>
              <a:t>, its </a:t>
            </a:r>
            <a:r>
              <a:rPr lang="en-GB" sz="2600" dirty="0">
                <a:hlinkClick r:id="rId4"/>
              </a:rPr>
              <a:t>ethos and work</a:t>
            </a:r>
            <a:r>
              <a:rPr lang="en-GB" sz="2600" dirty="0"/>
              <a:t>. </a:t>
            </a:r>
          </a:p>
          <a:p>
            <a:pPr marL="0" indent="0">
              <a:buNone/>
            </a:pPr>
            <a:r>
              <a:rPr lang="en-GB" sz="2600" dirty="0"/>
              <a:t>SWVG members believe in justice and fairness, and that all people seeking asylum have the right to respect and compassion; SWVG works in a collegiate way; among SWVG members there is a high level of trust; we always embrace change; SWVG works closely with other organisations; we aspire always to improve and develop both ourselves and SWVG as an organisation.</a:t>
            </a:r>
          </a:p>
          <a:p>
            <a:pPr marL="0" indent="0">
              <a:buNone/>
            </a:pPr>
            <a:r>
              <a:rPr lang="en-GB" sz="2600" dirty="0"/>
              <a:t>SWVG is also involved in advocacy and </a:t>
            </a:r>
            <a:r>
              <a:rPr lang="en-GB" sz="2600" dirty="0">
                <a:hlinkClick r:id="rId5"/>
              </a:rPr>
              <a:t>campaigning</a:t>
            </a:r>
            <a:r>
              <a:rPr lang="en-GB" sz="2600" dirty="0"/>
              <a:t>. There are about 200 people seeking asylum in Southampton and a few Syrian refugees in Winchester. SWVG works with some of them by providing visitors, English teachers, some financial support, a drop-in centre at the </a:t>
            </a:r>
            <a:r>
              <a:rPr lang="en-GB" sz="2600" dirty="0">
                <a:hlinkClick r:id="rId6"/>
              </a:rPr>
              <a:t>Avenue Multicultural Centre</a:t>
            </a:r>
            <a:r>
              <a:rPr lang="en-GB" sz="2600" dirty="0"/>
              <a:t>, and a hostel that can house up to six destitute people seeking asylum. </a:t>
            </a:r>
          </a:p>
          <a:p>
            <a:pPr marL="0" indent="0">
              <a:buNone/>
            </a:pPr>
            <a:endParaRPr lang="en-GB" dirty="0"/>
          </a:p>
        </p:txBody>
      </p:sp>
    </p:spTree>
    <p:extLst>
      <p:ext uri="{BB962C8B-B14F-4D97-AF65-F5344CB8AC3E}">
        <p14:creationId xmlns:p14="http://schemas.microsoft.com/office/powerpoint/2010/main" val="1939635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3C11140-4A13-4875-A8B0-D9A242CC8054}"/>
              </a:ext>
            </a:extLst>
          </p:cNvPr>
          <p:cNvSpPr>
            <a:spLocks noGrp="1"/>
          </p:cNvSpPr>
          <p:nvPr>
            <p:ph idx="1"/>
          </p:nvPr>
        </p:nvSpPr>
        <p:spPr>
          <a:xfrm>
            <a:off x="838200" y="1492189"/>
            <a:ext cx="10515600" cy="5071269"/>
          </a:xfrm>
        </p:spPr>
        <p:txBody>
          <a:bodyPr>
            <a:normAutofit/>
          </a:bodyPr>
          <a:lstStyle/>
          <a:p>
            <a:endParaRPr lang="en-US" dirty="0">
              <a:solidFill>
                <a:srgbClr val="000000"/>
              </a:solidFill>
            </a:endParaRPr>
          </a:p>
          <a:p>
            <a:r>
              <a:rPr lang="en-US" sz="2200" dirty="0" err="1">
                <a:solidFill>
                  <a:srgbClr val="000000"/>
                </a:solidFill>
              </a:rPr>
              <a:t>Recognising</a:t>
            </a:r>
            <a:r>
              <a:rPr lang="en-US" sz="2200" dirty="0">
                <a:solidFill>
                  <a:srgbClr val="000000"/>
                </a:solidFill>
              </a:rPr>
              <a:t> signs that </a:t>
            </a:r>
            <a:r>
              <a:rPr lang="en-US" sz="2200" dirty="0" err="1">
                <a:solidFill>
                  <a:srgbClr val="000000"/>
                </a:solidFill>
              </a:rPr>
              <a:t>radicalisation</a:t>
            </a:r>
            <a:r>
              <a:rPr lang="en-US" sz="2200" dirty="0">
                <a:solidFill>
                  <a:srgbClr val="000000"/>
                </a:solidFill>
              </a:rPr>
              <a:t> may be taking place is an important part of safeguarding, and there is a link to the Southampton City Council e-learning module entitled </a:t>
            </a:r>
            <a:r>
              <a:rPr lang="en-US" sz="2200" dirty="0">
                <a:solidFill>
                  <a:srgbClr val="0461C1"/>
                </a:solidFill>
                <a:hlinkClick r:id="rId3"/>
              </a:rPr>
              <a:t>Raising Awareness of Prevent</a:t>
            </a:r>
            <a:r>
              <a:rPr lang="en-US" sz="2200" dirty="0">
                <a:solidFill>
                  <a:srgbClr val="000000"/>
                </a:solidFill>
                <a:hlinkClick r:id="rId3"/>
              </a:rPr>
              <a:t>. </a:t>
            </a:r>
            <a:endParaRPr lang="en-US" sz="2200" dirty="0">
              <a:solidFill>
                <a:srgbClr val="000000"/>
              </a:solidFill>
            </a:endParaRPr>
          </a:p>
          <a:p>
            <a:endParaRPr lang="en-US" sz="2200" dirty="0">
              <a:solidFill>
                <a:srgbClr val="000000"/>
              </a:solidFill>
            </a:endParaRPr>
          </a:p>
          <a:p>
            <a:r>
              <a:rPr lang="en-US" sz="2200" dirty="0">
                <a:solidFill>
                  <a:srgbClr val="000000"/>
                </a:solidFill>
              </a:rPr>
              <a:t>Please complete the e-learning module. We can assure you it’s not too onerous, but be aware that if you have a concern, then </a:t>
            </a:r>
            <a:r>
              <a:rPr lang="en-US" sz="2200" b="1" dirty="0">
                <a:solidFill>
                  <a:srgbClr val="000000"/>
                </a:solidFill>
              </a:rPr>
              <a:t>SWVG's safeguarding lead </a:t>
            </a:r>
            <a:r>
              <a:rPr lang="en-US" sz="2200" dirty="0">
                <a:solidFill>
                  <a:srgbClr val="000000"/>
                </a:solidFill>
              </a:rPr>
              <a:t>should be contacted (not the council’s). There is a longer (40 min) government interactive training which is interesting, and you may also want to explore it. </a:t>
            </a:r>
          </a:p>
          <a:p>
            <a:endParaRPr lang="en-US" sz="2200" dirty="0">
              <a:solidFill>
                <a:srgbClr val="000000"/>
              </a:solidFill>
            </a:endParaRPr>
          </a:p>
          <a:p>
            <a:r>
              <a:rPr lang="en-US" sz="2200" dirty="0">
                <a:solidFill>
                  <a:srgbClr val="000000"/>
                </a:solidFill>
              </a:rPr>
              <a:t>Should you have any concerns about safeguarding please do not hesitate to email our safeguarding lead:  </a:t>
            </a:r>
            <a:r>
              <a:rPr lang="en-US" sz="2200" dirty="0" err="1">
                <a:solidFill>
                  <a:srgbClr val="1052CC"/>
                </a:solidFill>
              </a:rPr>
              <a:t>david.retter@swvg-refugees.org.uk</a:t>
            </a:r>
            <a:r>
              <a:rPr lang="en-US" sz="2200" dirty="0">
                <a:solidFill>
                  <a:srgbClr val="1052CC"/>
                </a:solidFill>
              </a:rPr>
              <a:t> </a:t>
            </a:r>
            <a:endParaRPr lang="en-GB" sz="2200" dirty="0"/>
          </a:p>
          <a:p>
            <a:endParaRPr lang="en-GB" dirty="0"/>
          </a:p>
        </p:txBody>
      </p:sp>
      <p:sp>
        <p:nvSpPr>
          <p:cNvPr id="2" name="Rectangle 1">
            <a:extLst>
              <a:ext uri="{FF2B5EF4-FFF2-40B4-BE49-F238E27FC236}">
                <a16:creationId xmlns:a16="http://schemas.microsoft.com/office/drawing/2014/main" id="{BA8F5C53-00DB-49BF-8BB5-748B075517BE}"/>
              </a:ext>
            </a:extLst>
          </p:cNvPr>
          <p:cNvSpPr/>
          <p:nvPr/>
        </p:nvSpPr>
        <p:spPr>
          <a:xfrm>
            <a:off x="1004507" y="545522"/>
            <a:ext cx="3575594" cy="769441"/>
          </a:xfrm>
          <a:prstGeom prst="rect">
            <a:avLst/>
          </a:prstGeom>
        </p:spPr>
        <p:txBody>
          <a:bodyPr wrap="none">
            <a:spAutoFit/>
          </a:bodyPr>
          <a:lstStyle/>
          <a:p>
            <a:r>
              <a:rPr lang="en-US" sz="4400" dirty="0">
                <a:solidFill>
                  <a:srgbClr val="000000"/>
                </a:solidFill>
              </a:rPr>
              <a:t>Safeguarding 2</a:t>
            </a:r>
            <a:endParaRPr lang="en-GB" sz="4400" dirty="0"/>
          </a:p>
        </p:txBody>
      </p:sp>
    </p:spTree>
    <p:extLst>
      <p:ext uri="{BB962C8B-B14F-4D97-AF65-F5344CB8AC3E}">
        <p14:creationId xmlns:p14="http://schemas.microsoft.com/office/powerpoint/2010/main" val="159398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5" y="1204820"/>
            <a:ext cx="10515600" cy="5653180"/>
          </a:xfrm>
        </p:spPr>
        <p:txBody>
          <a:bodyPr>
            <a:normAutofit/>
          </a:bodyPr>
          <a:lstStyle/>
          <a:p>
            <a:pPr marL="0" indent="0">
              <a:buNone/>
            </a:pPr>
            <a:r>
              <a:rPr lang="en-GB" dirty="0"/>
              <a:t>The following pages give some information and definitions of refugees and asylum seekers. </a:t>
            </a:r>
          </a:p>
          <a:p>
            <a:pPr marL="0" indent="0">
              <a:buNone/>
            </a:pPr>
            <a:r>
              <a:rPr lang="en-GB" dirty="0">
                <a:solidFill>
                  <a:schemeClr val="accent1">
                    <a:lumMod val="75000"/>
                  </a:schemeClr>
                </a:solidFill>
              </a:rPr>
              <a:t>Before you start, what do you think is the difference? </a:t>
            </a:r>
          </a:p>
          <a:p>
            <a:pPr marL="0" indent="0">
              <a:buNone/>
            </a:pPr>
            <a:endParaRPr lang="en-GB" dirty="0">
              <a:solidFill>
                <a:schemeClr val="accent1">
                  <a:lumMod val="75000"/>
                </a:schemeClr>
              </a:solidFill>
            </a:endParaRPr>
          </a:p>
          <a:p>
            <a:pPr marL="0" indent="0">
              <a:buNone/>
            </a:pPr>
            <a:endParaRPr lang="en-GB" dirty="0">
              <a:solidFill>
                <a:schemeClr val="accent1">
                  <a:lumMod val="75000"/>
                </a:schemeClr>
              </a:solidFill>
            </a:endParaRPr>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pic>
        <p:nvPicPr>
          <p:cNvPr id="4" name="Picture 3">
            <a:extLst>
              <a:ext uri="{FF2B5EF4-FFF2-40B4-BE49-F238E27FC236}">
                <a16:creationId xmlns:a16="http://schemas.microsoft.com/office/drawing/2014/main" id="{083E8DF3-C216-4BAF-9AB5-7431CC338C04}"/>
              </a:ext>
            </a:extLst>
          </p:cNvPr>
          <p:cNvPicPr>
            <a:picLocks noChangeAspect="1"/>
          </p:cNvPicPr>
          <p:nvPr/>
        </p:nvPicPr>
        <p:blipFill>
          <a:blip r:embed="rId3"/>
          <a:stretch>
            <a:fillRect/>
          </a:stretch>
        </p:blipFill>
        <p:spPr>
          <a:xfrm>
            <a:off x="3914774" y="2882612"/>
            <a:ext cx="4284749" cy="2860963"/>
          </a:xfrm>
          <a:prstGeom prst="rect">
            <a:avLst/>
          </a:prstGeom>
        </p:spPr>
      </p:pic>
    </p:spTree>
    <p:extLst>
      <p:ext uri="{BB962C8B-B14F-4D97-AF65-F5344CB8AC3E}">
        <p14:creationId xmlns:p14="http://schemas.microsoft.com/office/powerpoint/2010/main" val="394460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5" y="1204820"/>
            <a:ext cx="10515600" cy="5653180"/>
          </a:xfrm>
        </p:spPr>
        <p:txBody>
          <a:bodyPr>
            <a:normAutofit/>
          </a:bodyPr>
          <a:lstStyle/>
          <a:p>
            <a:pPr marL="0" indent="0">
              <a:buNone/>
            </a:pPr>
            <a:r>
              <a:rPr lang="en-GB" dirty="0"/>
              <a:t>The following pages give some information and definitions of refugees and asylum seekers. </a:t>
            </a:r>
          </a:p>
          <a:p>
            <a:pPr marL="0" indent="0">
              <a:buNone/>
            </a:pPr>
            <a:r>
              <a:rPr lang="en-GB" dirty="0">
                <a:solidFill>
                  <a:schemeClr val="accent1">
                    <a:lumMod val="75000"/>
                  </a:schemeClr>
                </a:solidFill>
              </a:rPr>
              <a:t>Before you start what do you think is the difference? </a:t>
            </a:r>
          </a:p>
          <a:p>
            <a:pPr marL="0" indent="0">
              <a:buNone/>
            </a:pPr>
            <a:endParaRPr lang="en-GB" dirty="0">
              <a:solidFill>
                <a:schemeClr val="accent1">
                  <a:lumMod val="75000"/>
                </a:schemeClr>
              </a:solidFill>
            </a:endParaRPr>
          </a:p>
          <a:p>
            <a:pPr marL="0" indent="0">
              <a:buNone/>
            </a:pPr>
            <a:r>
              <a:rPr lang="en-GB" dirty="0"/>
              <a:t>The </a:t>
            </a:r>
            <a:r>
              <a:rPr lang="en-GB" dirty="0">
                <a:hlinkClick r:id="rId3"/>
              </a:rPr>
              <a:t>UNHCR web site</a:t>
            </a:r>
            <a:r>
              <a:rPr lang="en-GB" dirty="0"/>
              <a:t> provides us with a good picture of the global situation. </a:t>
            </a:r>
            <a:r>
              <a:rPr lang="en-GB" dirty="0">
                <a:solidFill>
                  <a:schemeClr val="accent1">
                    <a:lumMod val="75000"/>
                  </a:schemeClr>
                </a:solidFill>
              </a:rPr>
              <a:t>Please explore it a little.</a:t>
            </a:r>
          </a:p>
          <a:p>
            <a:pPr marL="0" indent="0">
              <a:buNone/>
            </a:pPr>
            <a:endParaRPr lang="en-GB" dirty="0"/>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spTree>
    <p:extLst>
      <p:ext uri="{BB962C8B-B14F-4D97-AF65-F5344CB8AC3E}">
        <p14:creationId xmlns:p14="http://schemas.microsoft.com/office/powerpoint/2010/main" val="4032118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5" y="2131665"/>
            <a:ext cx="10488481" cy="2594670"/>
          </a:xfrm>
        </p:spPr>
        <p:txBody>
          <a:bodyPr>
            <a:normAutofit/>
          </a:bodyPr>
          <a:lstStyle/>
          <a:p>
            <a:pPr marL="0" indent="0">
              <a:buNone/>
            </a:pPr>
            <a:r>
              <a:rPr lang="en-GB" dirty="0">
                <a:solidFill>
                  <a:schemeClr val="accent1">
                    <a:lumMod val="75000"/>
                  </a:schemeClr>
                </a:solidFill>
              </a:rPr>
              <a:t>How many people are forcibly displaced in the world?</a:t>
            </a:r>
          </a:p>
          <a:p>
            <a:r>
              <a:rPr lang="en-GB" dirty="0">
                <a:solidFill>
                  <a:schemeClr val="accent1">
                    <a:lumMod val="75000"/>
                  </a:schemeClr>
                </a:solidFill>
              </a:rPr>
              <a:t>82.4 million</a:t>
            </a:r>
          </a:p>
          <a:p>
            <a:r>
              <a:rPr lang="en-GB" dirty="0">
                <a:solidFill>
                  <a:schemeClr val="accent1">
                    <a:lumMod val="75000"/>
                  </a:schemeClr>
                </a:solidFill>
              </a:rPr>
              <a:t>8.2 million</a:t>
            </a:r>
          </a:p>
          <a:p>
            <a:r>
              <a:rPr lang="en-GB" dirty="0">
                <a:solidFill>
                  <a:schemeClr val="accent1">
                    <a:lumMod val="75000"/>
                  </a:schemeClr>
                </a:solidFill>
              </a:rPr>
              <a:t>82 thousand</a:t>
            </a:r>
          </a:p>
          <a:p>
            <a:r>
              <a:rPr lang="en-GB" dirty="0">
                <a:solidFill>
                  <a:schemeClr val="accent1">
                    <a:lumMod val="75000"/>
                  </a:schemeClr>
                </a:solidFill>
              </a:rPr>
              <a:t>5.7 million</a:t>
            </a: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pPr marL="0" indent="0">
              <a:buNone/>
            </a:pPr>
            <a:endParaRPr lang="en-GB" dirty="0"/>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sp>
        <p:nvSpPr>
          <p:cNvPr id="4" name="TextBox 3"/>
          <p:cNvSpPr txBox="1"/>
          <p:nvPr/>
        </p:nvSpPr>
        <p:spPr>
          <a:xfrm>
            <a:off x="705035" y="1324303"/>
            <a:ext cx="46295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UNHCR… </a:t>
            </a:r>
          </a:p>
        </p:txBody>
      </p:sp>
      <p:sp>
        <p:nvSpPr>
          <p:cNvPr id="6" name="Donut 5">
            <a:hlinkClick r:id="" action="ppaction://hlinkshowjump?jump=nextslide">
              <a:snd r:embed="rId3" name="whoosh.wav"/>
            </a:hlinkClick>
          </p:cNvPr>
          <p:cNvSpPr>
            <a:spLocks noChangeAspect="1"/>
          </p:cNvSpPr>
          <p:nvPr/>
        </p:nvSpPr>
        <p:spPr>
          <a:xfrm>
            <a:off x="3682121" y="267717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Donut 6">
            <a:hlinkClick r:id="" action="ppaction://noaction">
              <a:snd r:embed="rId4" name="click.wav"/>
            </a:hlinkClick>
          </p:cNvPr>
          <p:cNvSpPr>
            <a:spLocks noChangeAspect="1"/>
          </p:cNvSpPr>
          <p:nvPr/>
        </p:nvSpPr>
        <p:spPr>
          <a:xfrm>
            <a:off x="3682121" y="3223712"/>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Donut 7">
            <a:hlinkClick r:id="" action="ppaction://noaction">
              <a:snd r:embed="rId4" name="click.wav"/>
            </a:hlinkClick>
          </p:cNvPr>
          <p:cNvSpPr>
            <a:spLocks noChangeAspect="1"/>
          </p:cNvSpPr>
          <p:nvPr/>
        </p:nvSpPr>
        <p:spPr>
          <a:xfrm>
            <a:off x="3682121" y="3754484"/>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Donut 8">
            <a:hlinkClick r:id="" action="ppaction://noaction">
              <a:snd r:embed="rId4" name="click.wav"/>
            </a:hlinkClick>
          </p:cNvPr>
          <p:cNvSpPr>
            <a:spLocks noChangeAspect="1"/>
          </p:cNvSpPr>
          <p:nvPr/>
        </p:nvSpPr>
        <p:spPr>
          <a:xfrm>
            <a:off x="3682121" y="4253725"/>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22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7" y="2087689"/>
            <a:ext cx="10409654" cy="1572926"/>
          </a:xfrm>
        </p:spPr>
        <p:txBody>
          <a:bodyPr>
            <a:normAutofit/>
          </a:bodyPr>
          <a:lstStyle/>
          <a:p>
            <a:pPr marL="0" indent="0">
              <a:buNone/>
            </a:pPr>
            <a:r>
              <a:rPr lang="en-GB" dirty="0">
                <a:solidFill>
                  <a:schemeClr val="accent1">
                    <a:lumMod val="75000"/>
                  </a:schemeClr>
                </a:solidFill>
              </a:rPr>
              <a:t>How many people are forcibly displaced in the world?</a:t>
            </a:r>
          </a:p>
          <a:p>
            <a:r>
              <a:rPr lang="en-GB" dirty="0">
                <a:solidFill>
                  <a:srgbClr val="FF0000"/>
                </a:solidFill>
              </a:rPr>
              <a:t>82.4 million</a:t>
            </a:r>
          </a:p>
          <a:p>
            <a:pPr marL="0" indent="0">
              <a:buNone/>
            </a:pPr>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pPr marL="0" indent="0">
              <a:buNone/>
            </a:pPr>
            <a:endParaRPr lang="en-GB" dirty="0"/>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sp>
        <p:nvSpPr>
          <p:cNvPr id="4" name="TextBox 3"/>
          <p:cNvSpPr txBox="1"/>
          <p:nvPr/>
        </p:nvSpPr>
        <p:spPr>
          <a:xfrm>
            <a:off x="705035" y="1324303"/>
            <a:ext cx="46295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UNHCR… </a:t>
            </a:r>
          </a:p>
        </p:txBody>
      </p:sp>
      <p:sp>
        <p:nvSpPr>
          <p:cNvPr id="5" name="TextBox 4"/>
          <p:cNvSpPr txBox="1"/>
          <p:nvPr/>
        </p:nvSpPr>
        <p:spPr>
          <a:xfrm>
            <a:off x="705035" y="3440838"/>
            <a:ext cx="9747503" cy="523220"/>
          </a:xfrm>
          <a:prstGeom prst="rect">
            <a:avLst/>
          </a:prstGeom>
          <a:noFill/>
        </p:spPr>
        <p:txBody>
          <a:bodyPr wrap="square" rtlCol="0">
            <a:spAutoFit/>
          </a:bodyPr>
          <a:lstStyle/>
          <a:p>
            <a:pPr lvl="0">
              <a:defRPr/>
            </a:pPr>
            <a:r>
              <a:rPr lang="en-GB" sz="2800" dirty="0">
                <a:solidFill>
                  <a:srgbClr val="4472C4">
                    <a:lumMod val="75000"/>
                  </a:srgbClr>
                </a:solidFill>
              </a:rPr>
              <a:t>Which are the top three countries from which refugees come?</a:t>
            </a:r>
          </a:p>
        </p:txBody>
      </p:sp>
      <p:sp>
        <p:nvSpPr>
          <p:cNvPr id="11" name="TextBox 10"/>
          <p:cNvSpPr txBox="1"/>
          <p:nvPr/>
        </p:nvSpPr>
        <p:spPr>
          <a:xfrm>
            <a:off x="3615542" y="4215532"/>
            <a:ext cx="1090107" cy="923330"/>
          </a:xfrm>
          <a:prstGeom prst="rect">
            <a:avLst/>
          </a:prstGeom>
          <a:noFill/>
          <a:ln>
            <a:solidFill>
              <a:schemeClr val="accent1">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Syria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Iraq</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472C4">
                    <a:lumMod val="75000"/>
                  </a:srgbClr>
                </a:solidFill>
                <a:latin typeface="Calibri" panose="020F0502020204030204"/>
              </a:rPr>
              <a:t>Myanmar</a:t>
            </a: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2" name="TextBox 11"/>
          <p:cNvSpPr txBox="1"/>
          <p:nvPr/>
        </p:nvSpPr>
        <p:spPr>
          <a:xfrm>
            <a:off x="769934" y="4215532"/>
            <a:ext cx="1367682" cy="923330"/>
          </a:xfrm>
          <a:prstGeom prst="rect">
            <a:avLst/>
          </a:prstGeom>
          <a:noFill/>
          <a:ln>
            <a:solidFill>
              <a:schemeClr val="accent1">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Syria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South Sudan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Iraq</a:t>
            </a:r>
          </a:p>
        </p:txBody>
      </p:sp>
      <p:sp>
        <p:nvSpPr>
          <p:cNvPr id="13" name="TextBox 12"/>
          <p:cNvSpPr txBox="1"/>
          <p:nvPr/>
        </p:nvSpPr>
        <p:spPr>
          <a:xfrm>
            <a:off x="6096000" y="4215532"/>
            <a:ext cx="1291444" cy="923330"/>
          </a:xfrm>
          <a:prstGeom prst="rect">
            <a:avLst/>
          </a:prstGeom>
          <a:noFill/>
          <a:ln>
            <a:solidFill>
              <a:schemeClr val="accent1">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Syria</a:t>
            </a:r>
          </a:p>
          <a:p>
            <a:pPr>
              <a:defRPr/>
            </a:pPr>
            <a:r>
              <a:rPr lang="en-GB" dirty="0">
                <a:solidFill>
                  <a:srgbClr val="4472C4">
                    <a:lumMod val="75000"/>
                  </a:srgbClr>
                </a:solidFill>
              </a:rPr>
              <a:t>Venezuela</a:t>
            </a:r>
          </a:p>
          <a:p>
            <a:pPr>
              <a:defRPr/>
            </a:pPr>
            <a:r>
              <a:rPr lang="en-GB" dirty="0">
                <a:solidFill>
                  <a:srgbClr val="4472C4">
                    <a:lumMod val="75000"/>
                  </a:srgbClr>
                </a:solidFill>
              </a:rPr>
              <a:t>Afghanistan</a:t>
            </a:r>
          </a:p>
        </p:txBody>
      </p:sp>
      <p:sp>
        <p:nvSpPr>
          <p:cNvPr id="14" name="Donut 13">
            <a:hlinkClick r:id="" action="ppaction://noaction">
              <a:snd r:embed="rId3" name="click.wav"/>
            </a:hlinkClick>
          </p:cNvPr>
          <p:cNvSpPr>
            <a:spLocks noChangeAspect="1"/>
          </p:cNvSpPr>
          <p:nvPr/>
        </p:nvSpPr>
        <p:spPr>
          <a:xfrm>
            <a:off x="2389349" y="4259957"/>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Donut 14">
            <a:hlinkClick r:id="" action="ppaction://noaction">
              <a:snd r:embed="rId3" name="click.wav"/>
            </a:hlinkClick>
          </p:cNvPr>
          <p:cNvSpPr>
            <a:spLocks noChangeAspect="1"/>
          </p:cNvSpPr>
          <p:nvPr/>
        </p:nvSpPr>
        <p:spPr>
          <a:xfrm>
            <a:off x="5077430" y="4267502"/>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Donut 15">
            <a:hlinkClick r:id="" action="ppaction://hlinkshowjump?jump=nextslide">
              <a:snd r:embed="rId4" name="whoosh.wav"/>
            </a:hlinkClick>
          </p:cNvPr>
          <p:cNvSpPr>
            <a:spLocks noChangeAspect="1"/>
          </p:cNvSpPr>
          <p:nvPr/>
        </p:nvSpPr>
        <p:spPr>
          <a:xfrm>
            <a:off x="7786411" y="4259957"/>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86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7" y="2087689"/>
            <a:ext cx="10409654" cy="1572926"/>
          </a:xfrm>
        </p:spPr>
        <p:txBody>
          <a:bodyPr>
            <a:normAutofit/>
          </a:bodyPr>
          <a:lstStyle/>
          <a:p>
            <a:pPr marL="0" indent="0">
              <a:buNone/>
            </a:pPr>
            <a:r>
              <a:rPr lang="en-GB" dirty="0">
                <a:solidFill>
                  <a:schemeClr val="accent1">
                    <a:lumMod val="75000"/>
                  </a:schemeClr>
                </a:solidFill>
              </a:rPr>
              <a:t>How many people are forcibly displaced in the world?</a:t>
            </a:r>
          </a:p>
          <a:p>
            <a:r>
              <a:rPr lang="en-GB" dirty="0">
                <a:solidFill>
                  <a:srgbClr val="FF0000"/>
                </a:solidFill>
              </a:rPr>
              <a:t>79.5 million</a:t>
            </a:r>
          </a:p>
          <a:p>
            <a:pPr marL="0" indent="0">
              <a:buNone/>
            </a:pPr>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pPr marL="0" indent="0">
              <a:buNone/>
            </a:pPr>
            <a:endParaRPr lang="en-GB" dirty="0"/>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sp>
        <p:nvSpPr>
          <p:cNvPr id="4" name="TextBox 3"/>
          <p:cNvSpPr txBox="1"/>
          <p:nvPr/>
        </p:nvSpPr>
        <p:spPr>
          <a:xfrm>
            <a:off x="705035" y="1324303"/>
            <a:ext cx="46295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UNHCR… </a:t>
            </a:r>
          </a:p>
        </p:txBody>
      </p:sp>
      <p:sp>
        <p:nvSpPr>
          <p:cNvPr id="5" name="TextBox 4"/>
          <p:cNvSpPr txBox="1"/>
          <p:nvPr/>
        </p:nvSpPr>
        <p:spPr>
          <a:xfrm>
            <a:off x="705035" y="3588568"/>
            <a:ext cx="9747503" cy="523220"/>
          </a:xfrm>
          <a:prstGeom prst="rect">
            <a:avLst/>
          </a:prstGeom>
          <a:noFill/>
        </p:spPr>
        <p:txBody>
          <a:bodyPr wrap="square" rtlCol="0">
            <a:spAutoFit/>
          </a:bodyPr>
          <a:lstStyle/>
          <a:p>
            <a:pPr lvl="0">
              <a:defRPr/>
            </a:pPr>
            <a:r>
              <a:rPr kumimoji="0" lang="en-GB"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Which are the </a:t>
            </a:r>
            <a:r>
              <a:rPr lang="en-GB" sz="2800" dirty="0">
                <a:solidFill>
                  <a:srgbClr val="4472C4">
                    <a:lumMod val="75000"/>
                  </a:srgbClr>
                </a:solidFill>
              </a:rPr>
              <a:t>top three countries </a:t>
            </a:r>
            <a:r>
              <a:rPr kumimoji="0" lang="en-GB"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from which refugees come?</a:t>
            </a:r>
          </a:p>
        </p:txBody>
      </p:sp>
      <p:sp>
        <p:nvSpPr>
          <p:cNvPr id="13" name="TextBox 12"/>
          <p:cNvSpPr txBox="1"/>
          <p:nvPr/>
        </p:nvSpPr>
        <p:spPr>
          <a:xfrm>
            <a:off x="705035" y="4468996"/>
            <a:ext cx="4540923" cy="1384995"/>
          </a:xfrm>
          <a:prstGeom prst="rect">
            <a:avLst/>
          </a:prstGeom>
          <a:noFill/>
          <a:ln>
            <a:solidFill>
              <a:schemeClr val="accent1">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Syria                                    6.7m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Venezuela                          4.0m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Afghanistan                       2.6m</a:t>
            </a:r>
          </a:p>
        </p:txBody>
      </p:sp>
    </p:spTree>
    <p:extLst>
      <p:ext uri="{BB962C8B-B14F-4D97-AF65-F5344CB8AC3E}">
        <p14:creationId xmlns:p14="http://schemas.microsoft.com/office/powerpoint/2010/main" val="71703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5AF-8665-4DB2-8206-0CC22EFEB25E}"/>
              </a:ext>
            </a:extLst>
          </p:cNvPr>
          <p:cNvSpPr>
            <a:spLocks noGrp="1"/>
          </p:cNvSpPr>
          <p:nvPr>
            <p:ph idx="1"/>
          </p:nvPr>
        </p:nvSpPr>
        <p:spPr>
          <a:xfrm>
            <a:off x="705035" y="1204820"/>
            <a:ext cx="10515600" cy="2452780"/>
          </a:xfrm>
        </p:spPr>
        <p:txBody>
          <a:bodyPr>
            <a:normAutofit/>
          </a:bodyPr>
          <a:lstStyle/>
          <a:p>
            <a:pPr marL="0" indent="0">
              <a:buNone/>
            </a:pPr>
            <a:endParaRPr lang="en-GB" dirty="0"/>
          </a:p>
          <a:p>
            <a:r>
              <a:rPr lang="en-GB" dirty="0"/>
              <a:t>Please view this short </a:t>
            </a:r>
            <a:r>
              <a:rPr lang="en-GB" dirty="0">
                <a:hlinkClick r:id="rId3"/>
              </a:rPr>
              <a:t>TEDEd video </a:t>
            </a:r>
            <a:r>
              <a:rPr lang="en-GB" dirty="0"/>
              <a:t> giving an overview of refugees and asylum seekers..</a:t>
            </a:r>
          </a:p>
        </p:txBody>
      </p:sp>
      <p:sp>
        <p:nvSpPr>
          <p:cNvPr id="2" name="TextBox 1">
            <a:extLst>
              <a:ext uri="{FF2B5EF4-FFF2-40B4-BE49-F238E27FC236}">
                <a16:creationId xmlns:a16="http://schemas.microsoft.com/office/drawing/2014/main" id="{1FB52884-7F27-43B6-97E1-B7A0E3B59803}"/>
              </a:ext>
            </a:extLst>
          </p:cNvPr>
          <p:cNvSpPr txBox="1"/>
          <p:nvPr/>
        </p:nvSpPr>
        <p:spPr>
          <a:xfrm>
            <a:off x="705035" y="585926"/>
            <a:ext cx="910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Asylum and Refugees </a:t>
            </a:r>
          </a:p>
        </p:txBody>
      </p:sp>
    </p:spTree>
    <p:extLst>
      <p:ext uri="{BB962C8B-B14F-4D97-AF65-F5344CB8AC3E}">
        <p14:creationId xmlns:p14="http://schemas.microsoft.com/office/powerpoint/2010/main" val="228319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B15AFA-5910-4066-8F42-9E1E949AFD74}"/>
              </a:ext>
            </a:extLst>
          </p:cNvPr>
          <p:cNvSpPr/>
          <p:nvPr/>
        </p:nvSpPr>
        <p:spPr>
          <a:xfrm>
            <a:off x="550416" y="0"/>
            <a:ext cx="11567604" cy="803296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Definitions: </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refugee</a:t>
            </a:r>
            <a:r>
              <a:rPr kumimoji="0" lang="en-GB" sz="3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is someone who has had to leave his/her country and who is afraid to return there 'owing to a well-founded fear of being persecuted for reasons of race, religion, nationality, membership of a particular social group or political opinion’   </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GB" sz="24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r>
              <a:rPr kumimoji="0" lang="en-GB" sz="24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3"/>
              </a:rPr>
              <a:t>1951 UN Convention Relating to the Status of Refugees</a:t>
            </a:r>
            <a:r>
              <a:rPr kumimoji="0" lang="en-GB" sz="24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endParaRPr kumimoji="0" lang="en-GB"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An asylum seeker </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is</a:t>
            </a: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person who has crossed an international border and is seeking safety or protection in another country. In the UK, asylum seekers are refugees who have claimed asylum and are awaiting a Home Office decision as to whether they can stay here.</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 person granted </a:t>
            </a:r>
            <a:r>
              <a:rPr kumimoji="0" lang="en-GB"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4"/>
              </a:rPr>
              <a:t>Leave to Remain</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4"/>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in the UK by the Home Office may be given refugee status or humanitarian protection.</a:t>
            </a:r>
          </a:p>
          <a:p>
            <a:pPr marL="0" marR="0" lvl="0" indent="0" algn="l" defTabSz="914400" rtl="0" eaLnBrk="1" fontAlgn="auto" latinLnBrk="0" hangingPunct="1">
              <a:lnSpc>
                <a:spcPct val="100000"/>
              </a:lnSpc>
              <a:spcBef>
                <a:spcPts val="0"/>
              </a:spcBef>
              <a:spcAft>
                <a:spcPts val="0"/>
              </a:spcAft>
              <a:buClrTx/>
              <a:buSzTx/>
              <a:buFontTx/>
              <a:buNone/>
              <a:tabLst>
                <a:tab pos="2637155" algn="ctr"/>
                <a:tab pos="5274310" algn="r"/>
                <a:tab pos="457200" algn="l"/>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37155" algn="ctr"/>
                <a:tab pos="5274310" algn="r"/>
                <a:tab pos="457200" algn="l"/>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49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7827" y="252249"/>
            <a:ext cx="7427635" cy="2935489"/>
            <a:chOff x="407827" y="252249"/>
            <a:chExt cx="7427635" cy="2935489"/>
          </a:xfrm>
        </p:grpSpPr>
        <p:pic>
          <p:nvPicPr>
            <p:cNvPr id="3" name="Picture 2" descr="The Scoop Behind These Weird Words For Gossip - Everyth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7" y="343738"/>
              <a:ext cx="4072676" cy="2844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4713890" y="252249"/>
              <a:ext cx="3121572" cy="15134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Myth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They have no right to be here.</a:t>
              </a:r>
            </a:p>
          </p:txBody>
        </p:sp>
      </p:grpSp>
      <p:sp>
        <p:nvSpPr>
          <p:cNvPr id="5" name="Rounded Rectangular Callout 4"/>
          <p:cNvSpPr/>
          <p:nvPr/>
        </p:nvSpPr>
        <p:spPr>
          <a:xfrm>
            <a:off x="5060731" y="2065283"/>
            <a:ext cx="5833241" cy="4162097"/>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Fact</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The UK signed the 1951 Convention of Refugees - </a:t>
            </a:r>
            <a:r>
              <a:rPr kumimoji="0" lang="en-GB" sz="2400" b="0" i="0" u="sng"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anyone</a:t>
            </a: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 has the legal right to come here, apply for asylum and remain in the UK until a final decision is made on his or her asylum application.</a:t>
            </a:r>
          </a:p>
        </p:txBody>
      </p:sp>
    </p:spTree>
    <p:extLst>
      <p:ext uri="{BB962C8B-B14F-4D97-AF65-F5344CB8AC3E}">
        <p14:creationId xmlns:p14="http://schemas.microsoft.com/office/powerpoint/2010/main" val="2851226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coop Behind These Weird Words For Gossip - Everyth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387" y="73348"/>
            <a:ext cx="4072676" cy="28440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908889" y="431218"/>
            <a:ext cx="3121572" cy="151348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Myth</a:t>
            </a:r>
          </a:p>
          <a:p>
            <a:pPr marL="0" marR="0" lvl="0" indent="0" algn="l" defTabSz="914400" rtl="0" eaLnBrk="1" fontAlgn="auto" latinLnBrk="0" hangingPunct="1">
              <a:lnSpc>
                <a:spcPct val="10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They are illegal.</a:t>
            </a:r>
          </a:p>
        </p:txBody>
      </p:sp>
      <p:sp>
        <p:nvSpPr>
          <p:cNvPr id="3" name="Rounded Rectangular Callout 2"/>
          <p:cNvSpPr/>
          <p:nvPr/>
        </p:nvSpPr>
        <p:spPr>
          <a:xfrm>
            <a:off x="654985" y="2664086"/>
            <a:ext cx="5833241" cy="3310759"/>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Fact</a:t>
            </a:r>
          </a:p>
          <a:p>
            <a:pPr marL="0" marR="0" lvl="0" indent="0" algn="l" defTabSz="914400" rtl="0" eaLnBrk="1" fontAlgn="auto" latinLnBrk="0" hangingPunct="1">
              <a:lnSpc>
                <a:spcPct val="150000"/>
              </a:lnSpc>
              <a:spcBef>
                <a:spcPts val="0"/>
              </a:spcBef>
              <a:spcAft>
                <a:spcPts val="0"/>
              </a:spcAft>
              <a:buClrTx/>
              <a:buSzTx/>
              <a:buFontTx/>
              <a:buNone/>
              <a:tabLst>
                <a:tab pos="2637155" algn="ctr"/>
                <a:tab pos="5274310" algn="r"/>
                <a:tab pos="457200" algn="l"/>
              </a:tabLst>
              <a:defRPr/>
            </a:pPr>
            <a:r>
              <a:rPr kumimoji="0" lang="en-GB" sz="24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There is no such thing as an illegal asylum seeker.  Entry using false document is recognised as the only way many people can reach a safe country.</a:t>
            </a:r>
          </a:p>
        </p:txBody>
      </p:sp>
    </p:spTree>
    <p:extLst>
      <p:ext uri="{BB962C8B-B14F-4D97-AF65-F5344CB8AC3E}">
        <p14:creationId xmlns:p14="http://schemas.microsoft.com/office/powerpoint/2010/main" val="184562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F08CC-455C-454F-846C-E0FDD1441BF7}"/>
              </a:ext>
            </a:extLst>
          </p:cNvPr>
          <p:cNvSpPr>
            <a:spLocks noGrp="1"/>
          </p:cNvSpPr>
          <p:nvPr>
            <p:ph idx="1"/>
          </p:nvPr>
        </p:nvSpPr>
        <p:spPr>
          <a:xfrm>
            <a:off x="758301" y="790113"/>
            <a:ext cx="10658382" cy="5955021"/>
          </a:xfrm>
        </p:spPr>
        <p:txBody>
          <a:bodyPr>
            <a:normAutofit/>
          </a:bodyPr>
          <a:lstStyle/>
          <a:p>
            <a:pPr marL="0" indent="0">
              <a:buNone/>
            </a:pPr>
            <a:r>
              <a:rPr lang="en-GB" dirty="0">
                <a:hlinkClick r:id="rId3"/>
              </a:rPr>
              <a:t>SWVG</a:t>
            </a:r>
            <a:r>
              <a:rPr lang="en-GB" dirty="0"/>
              <a:t> works co-operatively with other local asylum charities such as the </a:t>
            </a:r>
            <a:r>
              <a:rPr lang="en-GB" dirty="0">
                <a:hlinkClick r:id="rId4"/>
              </a:rPr>
              <a:t>CLEAR</a:t>
            </a:r>
            <a:r>
              <a:rPr lang="en-GB" dirty="0"/>
              <a:t> project, </a:t>
            </a:r>
            <a:r>
              <a:rPr lang="en-GB" dirty="0">
                <a:hlinkClick r:id="rId5"/>
              </a:rPr>
              <a:t>Southampton Action</a:t>
            </a:r>
            <a:r>
              <a:rPr lang="en-GB" dirty="0"/>
              <a:t> and the </a:t>
            </a:r>
            <a:r>
              <a:rPr lang="en-GB" dirty="0">
                <a:hlinkClick r:id="rId6"/>
              </a:rPr>
              <a:t>British  Red  Cross</a:t>
            </a:r>
            <a:r>
              <a:rPr lang="en-GB" dirty="0"/>
              <a:t>. An important feature of SWVG is that we work, in the main, through a long-term relationship to support people who are seeking asylum.</a:t>
            </a:r>
          </a:p>
          <a:p>
            <a:pPr marL="0" indent="0">
              <a:buNone/>
            </a:pPr>
            <a:r>
              <a:rPr lang="en-GB" dirty="0"/>
              <a:t>We have a team of visitors and English teachers who work with clients. Please read </a:t>
            </a:r>
            <a:r>
              <a:rPr lang="en-GB" dirty="0">
                <a:hlinkClick r:id="rId7"/>
              </a:rPr>
              <a:t>here</a:t>
            </a:r>
            <a:r>
              <a:rPr lang="en-GB" dirty="0"/>
              <a:t> to find more about being a visitor and </a:t>
            </a:r>
            <a:r>
              <a:rPr lang="en-GB" dirty="0">
                <a:hlinkClick r:id="rId8"/>
              </a:rPr>
              <a:t>volunteering</a:t>
            </a:r>
            <a:r>
              <a:rPr lang="en-GB" dirty="0"/>
              <a:t>, and </a:t>
            </a:r>
            <a:r>
              <a:rPr lang="en-GB" dirty="0">
                <a:hlinkClick r:id="rId9"/>
              </a:rPr>
              <a:t>here</a:t>
            </a:r>
            <a:r>
              <a:rPr lang="en-GB" dirty="0"/>
              <a:t> for the other ways you might help.</a:t>
            </a:r>
          </a:p>
          <a:p>
            <a:pPr marL="0" indent="0">
              <a:buNone/>
            </a:pPr>
            <a:endParaRPr lang="en-GB" dirty="0"/>
          </a:p>
        </p:txBody>
      </p:sp>
      <p:pic>
        <p:nvPicPr>
          <p:cNvPr id="4" name="Picture 3">
            <a:extLst>
              <a:ext uri="{FF2B5EF4-FFF2-40B4-BE49-F238E27FC236}">
                <a16:creationId xmlns:a16="http://schemas.microsoft.com/office/drawing/2014/main" id="{8500A8A9-D2F0-494A-9B1C-CB99030CC706}"/>
              </a:ext>
            </a:extLst>
          </p:cNvPr>
          <p:cNvPicPr>
            <a:picLocks noChangeAspect="1"/>
          </p:cNvPicPr>
          <p:nvPr/>
        </p:nvPicPr>
        <p:blipFill>
          <a:blip r:embed="rId10"/>
          <a:stretch>
            <a:fillRect/>
          </a:stretch>
        </p:blipFill>
        <p:spPr>
          <a:xfrm>
            <a:off x="758301" y="4857750"/>
            <a:ext cx="1752600" cy="1752600"/>
          </a:xfrm>
          <a:prstGeom prst="rect">
            <a:avLst/>
          </a:prstGeom>
        </p:spPr>
      </p:pic>
      <p:pic>
        <p:nvPicPr>
          <p:cNvPr id="5" name="Picture 4">
            <a:extLst>
              <a:ext uri="{FF2B5EF4-FFF2-40B4-BE49-F238E27FC236}">
                <a16:creationId xmlns:a16="http://schemas.microsoft.com/office/drawing/2014/main" id="{7F8E2659-5007-4F47-8297-994CD1AC5F5F}"/>
              </a:ext>
            </a:extLst>
          </p:cNvPr>
          <p:cNvPicPr>
            <a:picLocks noChangeAspect="1"/>
          </p:cNvPicPr>
          <p:nvPr/>
        </p:nvPicPr>
        <p:blipFill>
          <a:blip r:embed="rId11"/>
          <a:stretch>
            <a:fillRect/>
          </a:stretch>
        </p:blipFill>
        <p:spPr>
          <a:xfrm>
            <a:off x="3324224" y="4952999"/>
            <a:ext cx="1495425" cy="1495425"/>
          </a:xfrm>
          <a:prstGeom prst="rect">
            <a:avLst/>
          </a:prstGeom>
        </p:spPr>
      </p:pic>
      <p:pic>
        <p:nvPicPr>
          <p:cNvPr id="6" name="Picture 5">
            <a:extLst>
              <a:ext uri="{FF2B5EF4-FFF2-40B4-BE49-F238E27FC236}">
                <a16:creationId xmlns:a16="http://schemas.microsoft.com/office/drawing/2014/main" id="{FDE32C95-160B-4C29-9DEA-DC742BC7C444}"/>
              </a:ext>
            </a:extLst>
          </p:cNvPr>
          <p:cNvPicPr>
            <a:picLocks noChangeAspect="1"/>
          </p:cNvPicPr>
          <p:nvPr/>
        </p:nvPicPr>
        <p:blipFill>
          <a:blip r:embed="rId12"/>
          <a:stretch>
            <a:fillRect/>
          </a:stretch>
        </p:blipFill>
        <p:spPr>
          <a:xfrm>
            <a:off x="5305425" y="4952999"/>
            <a:ext cx="2936159" cy="1693766"/>
          </a:xfrm>
          <a:prstGeom prst="rect">
            <a:avLst/>
          </a:prstGeom>
        </p:spPr>
      </p:pic>
      <p:pic>
        <p:nvPicPr>
          <p:cNvPr id="8" name="Picture 7">
            <a:extLst>
              <a:ext uri="{FF2B5EF4-FFF2-40B4-BE49-F238E27FC236}">
                <a16:creationId xmlns:a16="http://schemas.microsoft.com/office/drawing/2014/main" id="{7BD0ADD6-0491-461E-B391-026947706C6F}"/>
              </a:ext>
            </a:extLst>
          </p:cNvPr>
          <p:cNvPicPr>
            <a:picLocks noChangeAspect="1"/>
          </p:cNvPicPr>
          <p:nvPr/>
        </p:nvPicPr>
        <p:blipFill>
          <a:blip r:embed="rId13"/>
          <a:stretch>
            <a:fillRect/>
          </a:stretch>
        </p:blipFill>
        <p:spPr>
          <a:xfrm>
            <a:off x="8553450" y="4513165"/>
            <a:ext cx="2119312" cy="2119312"/>
          </a:xfrm>
          <a:prstGeom prst="rect">
            <a:avLst/>
          </a:prstGeom>
        </p:spPr>
      </p:pic>
    </p:spTree>
    <p:extLst>
      <p:ext uri="{BB962C8B-B14F-4D97-AF65-F5344CB8AC3E}">
        <p14:creationId xmlns:p14="http://schemas.microsoft.com/office/powerpoint/2010/main" val="75449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B75B4-E3B0-4709-9F64-5DD9290F8D6F}"/>
              </a:ext>
            </a:extLst>
          </p:cNvPr>
          <p:cNvSpPr>
            <a:spLocks noGrp="1"/>
          </p:cNvSpPr>
          <p:nvPr>
            <p:ph idx="1"/>
          </p:nvPr>
        </p:nvSpPr>
        <p:spPr>
          <a:xfrm>
            <a:off x="838200" y="734291"/>
            <a:ext cx="10342418" cy="5442672"/>
          </a:xfrm>
        </p:spPr>
        <p:txBody>
          <a:bodyPr>
            <a:normAutofit/>
          </a:bodyPr>
          <a:lstStyle/>
          <a:p>
            <a:pPr marL="0" indent="0">
              <a:buNone/>
            </a:pPr>
            <a:r>
              <a:rPr lang="en-GB" dirty="0"/>
              <a:t>This section tells you more of how people become displaced and what they might expect on arriving in the UK. </a:t>
            </a:r>
          </a:p>
          <a:p>
            <a:pPr marL="0" indent="0">
              <a:buNone/>
            </a:pPr>
            <a:endParaRPr lang="en-GB" dirty="0"/>
          </a:p>
          <a:p>
            <a:pPr marL="0" indent="0">
              <a:buNone/>
            </a:pPr>
            <a:r>
              <a:rPr lang="en-GB" dirty="0">
                <a:solidFill>
                  <a:schemeClr val="accent1">
                    <a:lumMod val="75000"/>
                  </a:schemeClr>
                </a:solidFill>
              </a:rPr>
              <a:t>Please make some notes on what you think and feel about each video. </a:t>
            </a:r>
          </a:p>
          <a:p>
            <a:pPr marL="0" indent="0">
              <a:buNone/>
            </a:pPr>
            <a:endParaRPr lang="en-GB" dirty="0"/>
          </a:p>
          <a:p>
            <a:r>
              <a:rPr lang="en-GB" dirty="0"/>
              <a:t>Please view this 15 minute video of  a </a:t>
            </a:r>
            <a:r>
              <a:rPr lang="en-GB" dirty="0">
                <a:hlinkClick r:id="rId3"/>
              </a:rPr>
              <a:t>Syrian family's refugee</a:t>
            </a:r>
            <a:r>
              <a:rPr lang="en-GB" dirty="0"/>
              <a:t> journey.</a:t>
            </a:r>
          </a:p>
          <a:p>
            <a:pPr marL="0" indent="0">
              <a:buNone/>
            </a:pPr>
            <a:endParaRPr lang="en-GB" sz="1000" dirty="0"/>
          </a:p>
          <a:p>
            <a:r>
              <a:rPr lang="en-GB" dirty="0"/>
              <a:t>Please view this 5 minute video about </a:t>
            </a:r>
            <a:r>
              <a:rPr lang="en-GB" dirty="0">
                <a:hlinkClick r:id="rId4"/>
              </a:rPr>
              <a:t>claiming asylum </a:t>
            </a:r>
            <a:r>
              <a:rPr lang="en-GB" dirty="0"/>
              <a:t>in the UK</a:t>
            </a:r>
          </a:p>
          <a:p>
            <a:pPr marL="0" indent="0">
              <a:buNone/>
            </a:pPr>
            <a:endParaRPr lang="en-GB" sz="1000" dirty="0"/>
          </a:p>
          <a:p>
            <a:r>
              <a:rPr lang="en-GB" dirty="0"/>
              <a:t>Please watch this 5 minute video about the </a:t>
            </a:r>
            <a:r>
              <a:rPr lang="en-GB" dirty="0">
                <a:hlinkClick r:id="rId5"/>
              </a:rPr>
              <a:t>initial screening </a:t>
            </a:r>
            <a:r>
              <a:rPr lang="en-GB" dirty="0"/>
              <a:t>interview</a:t>
            </a:r>
          </a:p>
          <a:p>
            <a:endParaRPr lang="en-GB" dirty="0"/>
          </a:p>
        </p:txBody>
      </p:sp>
    </p:spTree>
    <p:extLst>
      <p:ext uri="{BB962C8B-B14F-4D97-AF65-F5344CB8AC3E}">
        <p14:creationId xmlns:p14="http://schemas.microsoft.com/office/powerpoint/2010/main" val="69678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6B176-0068-4897-B5E0-9F7A6DFEA647}"/>
              </a:ext>
            </a:extLst>
          </p:cNvPr>
          <p:cNvSpPr>
            <a:spLocks noGrp="1"/>
          </p:cNvSpPr>
          <p:nvPr>
            <p:ph idx="1"/>
          </p:nvPr>
        </p:nvSpPr>
        <p:spPr>
          <a:xfrm>
            <a:off x="838200" y="950624"/>
            <a:ext cx="10515600" cy="4351338"/>
          </a:xfrm>
        </p:spPr>
        <p:txBody>
          <a:bodyPr>
            <a:normAutofit lnSpcReduction="10000"/>
          </a:bodyPr>
          <a:lstStyle/>
          <a:p>
            <a:r>
              <a:rPr lang="en-GB" dirty="0"/>
              <a:t>Watch this video that discusses how hard it is to get </a:t>
            </a:r>
            <a:r>
              <a:rPr lang="en-GB" dirty="0">
                <a:hlinkClick r:id="rId3"/>
              </a:rPr>
              <a:t>Right to Remain</a:t>
            </a:r>
            <a:r>
              <a:rPr lang="en-GB" dirty="0"/>
              <a:t>.</a:t>
            </a:r>
          </a:p>
          <a:p>
            <a:pPr marL="0" indent="0">
              <a:buNone/>
            </a:pPr>
            <a:endParaRPr lang="en-GB" dirty="0"/>
          </a:p>
          <a:p>
            <a:r>
              <a:rPr lang="en-GB" dirty="0"/>
              <a:t>The </a:t>
            </a:r>
            <a:r>
              <a:rPr lang="en-GB" dirty="0">
                <a:hlinkClick r:id="rId4"/>
              </a:rPr>
              <a:t>Right to Remain Toolkit</a:t>
            </a:r>
            <a:r>
              <a:rPr lang="en-GB" dirty="0"/>
              <a:t> is a very useful resource  to support people seeking asylum. </a:t>
            </a:r>
          </a:p>
          <a:p>
            <a:pPr marL="0" indent="0">
              <a:buNone/>
            </a:pPr>
            <a:endParaRPr lang="en-GB" dirty="0"/>
          </a:p>
          <a:p>
            <a:r>
              <a:rPr lang="en-GB" dirty="0"/>
              <a:t>The life of people seeking asylum was very hard under the hostile environment </a:t>
            </a:r>
            <a:r>
              <a:rPr lang="en-GB" dirty="0">
                <a:hlinkClick r:id="rId5"/>
              </a:rPr>
              <a:t>phase</a:t>
            </a:r>
            <a:r>
              <a:rPr lang="en-GB"/>
              <a:t>. </a:t>
            </a:r>
          </a:p>
          <a:p>
            <a:endParaRPr lang="en-GB" dirty="0"/>
          </a:p>
          <a:p>
            <a:r>
              <a:rPr lang="en-GB" dirty="0"/>
              <a:t>This </a:t>
            </a:r>
            <a:r>
              <a:rPr lang="en-GB" dirty="0">
                <a:hlinkClick r:id="rId6"/>
              </a:rPr>
              <a:t>clip </a:t>
            </a:r>
            <a:r>
              <a:rPr lang="en-GB" dirty="0"/>
              <a:t>shows a little of life for a person seeking asylum. The funding has increased a little since it was made, to about £38 per week.</a:t>
            </a:r>
          </a:p>
        </p:txBody>
      </p:sp>
      <p:pic>
        <p:nvPicPr>
          <p:cNvPr id="4" name="Picture 3">
            <a:extLst>
              <a:ext uri="{FF2B5EF4-FFF2-40B4-BE49-F238E27FC236}">
                <a16:creationId xmlns:a16="http://schemas.microsoft.com/office/drawing/2014/main" id="{D2FF5DF8-BD45-4506-86E4-7EE65040AF49}"/>
              </a:ext>
            </a:extLst>
          </p:cNvPr>
          <p:cNvPicPr>
            <a:picLocks noChangeAspect="1"/>
          </p:cNvPicPr>
          <p:nvPr/>
        </p:nvPicPr>
        <p:blipFill>
          <a:blip r:embed="rId7"/>
          <a:stretch>
            <a:fillRect/>
          </a:stretch>
        </p:blipFill>
        <p:spPr>
          <a:xfrm>
            <a:off x="7490980" y="5182413"/>
            <a:ext cx="2614154" cy="1062000"/>
          </a:xfrm>
          <a:prstGeom prst="rect">
            <a:avLst/>
          </a:prstGeom>
        </p:spPr>
      </p:pic>
    </p:spTree>
    <p:extLst>
      <p:ext uri="{BB962C8B-B14F-4D97-AF65-F5344CB8AC3E}">
        <p14:creationId xmlns:p14="http://schemas.microsoft.com/office/powerpoint/2010/main" val="482404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FC21-D26B-49D3-BB13-6F7D193C7D72}"/>
              </a:ext>
            </a:extLst>
          </p:cNvPr>
          <p:cNvSpPr>
            <a:spLocks noGrp="1"/>
          </p:cNvSpPr>
          <p:nvPr>
            <p:ph type="title"/>
          </p:nvPr>
        </p:nvSpPr>
        <p:spPr/>
        <p:txBody>
          <a:bodyPr/>
          <a:lstStyle/>
          <a:p>
            <a:r>
              <a:rPr lang="en-GB" dirty="0"/>
              <a:t>Further training </a:t>
            </a:r>
          </a:p>
        </p:txBody>
      </p:sp>
      <p:sp>
        <p:nvSpPr>
          <p:cNvPr id="3" name="Content Placeholder 2">
            <a:extLst>
              <a:ext uri="{FF2B5EF4-FFF2-40B4-BE49-F238E27FC236}">
                <a16:creationId xmlns:a16="http://schemas.microsoft.com/office/drawing/2014/main" id="{16224F43-AD21-4872-8B10-25B7F56F6B81}"/>
              </a:ext>
            </a:extLst>
          </p:cNvPr>
          <p:cNvSpPr>
            <a:spLocks noGrp="1"/>
          </p:cNvSpPr>
          <p:nvPr>
            <p:ph idx="1"/>
          </p:nvPr>
        </p:nvSpPr>
        <p:spPr/>
        <p:txBody>
          <a:bodyPr>
            <a:normAutofit/>
          </a:bodyPr>
          <a:lstStyle/>
          <a:p>
            <a:r>
              <a:rPr lang="en-US" dirty="0"/>
              <a:t>The further training for visitors and teachers explores some of these issues in more detail, and outlines the support, via backups and support groups, that SWVG provides. There will also be a chance to meet an asylum seeker and a current visitor, to ask questions, and to visit AMC if you have not already done so.</a:t>
            </a:r>
          </a:p>
          <a:p>
            <a:pPr marL="0" indent="0">
              <a:buNone/>
            </a:pPr>
            <a:endParaRPr lang="en-US" sz="1000" dirty="0"/>
          </a:p>
          <a:p>
            <a:r>
              <a:rPr lang="en-US" dirty="0"/>
              <a:t>There is also a session on listening and communication skills, and a final session, when you have been in your role for maybe six months, to reflect on how it is going. </a:t>
            </a:r>
          </a:p>
          <a:p>
            <a:pPr marL="0" indent="0">
              <a:buNone/>
            </a:pPr>
            <a:endParaRPr lang="en-US" sz="1000" dirty="0"/>
          </a:p>
          <a:p>
            <a:r>
              <a:rPr lang="en-US" dirty="0"/>
              <a:t>All SWVG members undertake ongoing training and development. </a:t>
            </a:r>
          </a:p>
        </p:txBody>
      </p:sp>
    </p:spTree>
    <p:extLst>
      <p:ext uri="{BB962C8B-B14F-4D97-AF65-F5344CB8AC3E}">
        <p14:creationId xmlns:p14="http://schemas.microsoft.com/office/powerpoint/2010/main" val="202635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k\AppData\Local\Microsoft\Windows\INetCache\IE\CZ92RK0H\laurel-48095_960_720[1].pn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71800" y="685800"/>
            <a:ext cx="6248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15E356-2A8E-4B18-A6C0-52C27B0E5963}"/>
              </a:ext>
            </a:extLst>
          </p:cNvPr>
          <p:cNvSpPr>
            <a:spLocks noGrp="1"/>
          </p:cNvSpPr>
          <p:nvPr>
            <p:ph idx="1"/>
          </p:nvPr>
        </p:nvSpPr>
        <p:spPr>
          <a:xfrm>
            <a:off x="838200" y="422952"/>
            <a:ext cx="10515600" cy="5826927"/>
          </a:xfrm>
        </p:spPr>
        <p:txBody>
          <a:bodyPr>
            <a:normAutofit fontScale="92500" lnSpcReduction="20000"/>
          </a:bodyPr>
          <a:lstStyle/>
          <a:p>
            <a:pPr marL="0" indent="0">
              <a:buNone/>
            </a:pPr>
            <a:endParaRPr lang="en-GB"/>
          </a:p>
          <a:p>
            <a:pPr marL="0" indent="0">
              <a:buNone/>
            </a:pPr>
            <a:r>
              <a:rPr lang="en-GB"/>
              <a:t>Thank </a:t>
            </a:r>
            <a:r>
              <a:rPr lang="en-GB" dirty="0"/>
              <a:t>you for completing this programme.  Congratulations!</a:t>
            </a:r>
          </a:p>
          <a:p>
            <a:pPr marL="0" indent="0">
              <a:buNone/>
            </a:pPr>
            <a:r>
              <a:rPr lang="en-GB" dirty="0"/>
              <a:t>We hope you are now able to:</a:t>
            </a:r>
            <a:br>
              <a:rPr lang="en-GB" dirty="0"/>
            </a:br>
            <a:r>
              <a:rPr lang="en-GB" dirty="0"/>
              <a:t> </a:t>
            </a:r>
          </a:p>
          <a:p>
            <a:r>
              <a:rPr lang="en-GB" dirty="0"/>
              <a:t>Explain how SWVG started and how we work together with people who are seeking asylum. </a:t>
            </a:r>
          </a:p>
          <a:p>
            <a:r>
              <a:rPr lang="en-GB" dirty="0"/>
              <a:t>Discuss why people seek sanctuary and some of the needs of people seeking asylum.</a:t>
            </a:r>
          </a:p>
          <a:p>
            <a:r>
              <a:rPr lang="en-GB" dirty="0"/>
              <a:t>Explain the current environment and national situation for people seeking asylum.</a:t>
            </a:r>
          </a:p>
          <a:p>
            <a:r>
              <a:rPr lang="en-GB" dirty="0"/>
              <a:t>Find information about each of the SWVG groups.</a:t>
            </a:r>
          </a:p>
          <a:p>
            <a:r>
              <a:rPr lang="en-GB" dirty="0"/>
              <a:t>Discuss aspects of safeguarding and be aware of our SWVG policy. </a:t>
            </a:r>
          </a:p>
          <a:p>
            <a:r>
              <a:rPr lang="en-GB" dirty="0"/>
              <a:t>Describe  the SWVG Training and Support Programme for potential visitors and teachers.</a:t>
            </a:r>
          </a:p>
          <a:p>
            <a:pPr marL="0" indent="0">
              <a:buNone/>
            </a:pPr>
            <a:r>
              <a:rPr lang="en-GB" dirty="0">
                <a:solidFill>
                  <a:schemeClr val="accent1">
                    <a:lumMod val="75000"/>
                  </a:schemeClr>
                </a:solidFill>
              </a:rPr>
              <a:t>Having explored these subjects, please write down a few of your thoughts about asylum and how you might like to work with SWVG. </a:t>
            </a:r>
          </a:p>
          <a:p>
            <a:endParaRPr lang="en-GB" dirty="0"/>
          </a:p>
        </p:txBody>
      </p:sp>
      <p:sp>
        <p:nvSpPr>
          <p:cNvPr id="5" name="Rectangle 3">
            <a:extLst>
              <a:ext uri="{FF2B5EF4-FFF2-40B4-BE49-F238E27FC236}">
                <a16:creationId xmlns:a16="http://schemas.microsoft.com/office/drawing/2014/main" id="{C33B1872-8654-496C-8007-03239B2A86A4}"/>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1066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96DF-BB9F-4F12-BD0C-2B5249B9FDCC}"/>
              </a:ext>
            </a:extLst>
          </p:cNvPr>
          <p:cNvSpPr>
            <a:spLocks noGrp="1"/>
          </p:cNvSpPr>
          <p:nvPr>
            <p:ph type="title"/>
          </p:nvPr>
        </p:nvSpPr>
        <p:spPr/>
        <p:txBody>
          <a:bodyPr/>
          <a:lstStyle/>
          <a:p>
            <a:r>
              <a:rPr lang="en-US" dirty="0"/>
              <a:t>Next steps</a:t>
            </a:r>
            <a:endParaRPr lang="en-GB" dirty="0"/>
          </a:p>
        </p:txBody>
      </p:sp>
      <p:sp>
        <p:nvSpPr>
          <p:cNvPr id="3" name="Content Placeholder 2">
            <a:extLst>
              <a:ext uri="{FF2B5EF4-FFF2-40B4-BE49-F238E27FC236}">
                <a16:creationId xmlns:a16="http://schemas.microsoft.com/office/drawing/2014/main" id="{AAF15C4E-E22D-41B3-9F6B-EAB99B25DB6B}"/>
              </a:ext>
            </a:extLst>
          </p:cNvPr>
          <p:cNvSpPr>
            <a:spLocks noGrp="1"/>
          </p:cNvSpPr>
          <p:nvPr>
            <p:ph idx="1"/>
          </p:nvPr>
        </p:nvSpPr>
        <p:spPr/>
        <p:txBody>
          <a:bodyPr>
            <a:normAutofit/>
          </a:bodyPr>
          <a:lstStyle/>
          <a:p>
            <a:pPr marL="0" indent="0">
              <a:buNone/>
            </a:pPr>
            <a:r>
              <a:rPr lang="en-US" sz="2900" dirty="0"/>
              <a:t>If you haven’t already volunteered to work with SWVG, and would like to do so, please complete an </a:t>
            </a:r>
            <a:r>
              <a:rPr lang="en-US" sz="2900" dirty="0">
                <a:hlinkClick r:id="rId3"/>
              </a:rPr>
              <a:t>application form</a:t>
            </a:r>
            <a:r>
              <a:rPr lang="en-US" sz="2900" dirty="0"/>
              <a:t> and send it to Jessica at </a:t>
            </a:r>
            <a:r>
              <a:rPr lang="en-US" sz="2900" dirty="0">
                <a:hlinkClick r:id="rId4"/>
              </a:rPr>
              <a:t>jessica.hasan@swvg-refugees.org.uk</a:t>
            </a:r>
            <a:endParaRPr lang="en-GB" sz="2900" dirty="0"/>
          </a:p>
          <a:p>
            <a:pPr marL="0" indent="0">
              <a:buNone/>
            </a:pPr>
            <a:endParaRPr lang="en-GB" dirty="0"/>
          </a:p>
          <a:p>
            <a:pPr marL="0" indent="0">
              <a:buNone/>
            </a:pPr>
            <a:r>
              <a:rPr lang="en-GB" dirty="0"/>
              <a:t>A short online discussion will be arranged with other potential members, to explore  what you have learnt. </a:t>
            </a:r>
          </a:p>
          <a:p>
            <a:pPr marL="0" indent="0">
              <a:buNone/>
            </a:pPr>
            <a:r>
              <a:rPr lang="en-GB" dirty="0">
                <a:solidFill>
                  <a:schemeClr val="accent1">
                    <a:lumMod val="75000"/>
                  </a:schemeClr>
                </a:solidFill>
              </a:rPr>
              <a:t>Please email </a:t>
            </a:r>
            <a:r>
              <a:rPr lang="en-GB" dirty="0">
                <a:solidFill>
                  <a:schemeClr val="accent1">
                    <a:lumMod val="75000"/>
                  </a:schemeClr>
                </a:solidFill>
                <a:hlinkClick r:id="rId5"/>
              </a:rPr>
              <a:t>info@swvg-refugees.org.uk</a:t>
            </a:r>
            <a:r>
              <a:rPr lang="en-GB" dirty="0">
                <a:solidFill>
                  <a:schemeClr val="accent1">
                    <a:lumMod val="75000"/>
                  </a:schemeClr>
                </a:solidFill>
              </a:rPr>
              <a:t> to let us know you have completed the training, and when we have a small group, we will arrange the online discussion. </a:t>
            </a:r>
          </a:p>
          <a:p>
            <a:endParaRPr lang="en-GB" dirty="0"/>
          </a:p>
        </p:txBody>
      </p:sp>
    </p:spTree>
    <p:extLst>
      <p:ext uri="{BB962C8B-B14F-4D97-AF65-F5344CB8AC3E}">
        <p14:creationId xmlns:p14="http://schemas.microsoft.com/office/powerpoint/2010/main" val="1786281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5E356-2A8E-4B18-A6C0-52C27B0E5963}"/>
              </a:ext>
            </a:extLst>
          </p:cNvPr>
          <p:cNvSpPr>
            <a:spLocks noGrp="1"/>
          </p:cNvSpPr>
          <p:nvPr>
            <p:ph idx="1"/>
          </p:nvPr>
        </p:nvSpPr>
        <p:spPr>
          <a:xfrm>
            <a:off x="838200" y="422952"/>
            <a:ext cx="10515600" cy="5826927"/>
          </a:xfrm>
        </p:spPr>
        <p:txBody>
          <a:bodyPr>
            <a:normAutofit/>
          </a:bodyPr>
          <a:lstStyle/>
          <a:p>
            <a:pPr marL="0" indent="0">
              <a:buNone/>
            </a:pPr>
            <a:endParaRPr lang="en-GB" dirty="0"/>
          </a:p>
          <a:p>
            <a:endParaRPr lang="en-GB" dirty="0"/>
          </a:p>
        </p:txBody>
      </p:sp>
      <p:pic>
        <p:nvPicPr>
          <p:cNvPr id="5" name="Picture 2" descr="See the source image">
            <a:hlinkClick r:id="" action="ppaction://noaction">
              <a:snd r:embed="rId3" name="applause.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202" y="152161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2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grpSp>
        <p:nvGrpSpPr>
          <p:cNvPr id="7" name="Group 6"/>
          <p:cNvGrpSpPr/>
          <p:nvPr/>
        </p:nvGrpSpPr>
        <p:grpSpPr>
          <a:xfrm>
            <a:off x="209860" y="419724"/>
            <a:ext cx="9879020" cy="1992707"/>
            <a:chOff x="209860" y="419724"/>
            <a:chExt cx="9879020" cy="1992707"/>
          </a:xfrm>
        </p:grpSpPr>
        <p:sp>
          <p:nvSpPr>
            <p:cNvPr id="8" name="TextBox 7"/>
            <p:cNvSpPr txBox="1"/>
            <p:nvPr/>
          </p:nvSpPr>
          <p:spPr>
            <a:xfrm>
              <a:off x="209862" y="419724"/>
              <a:ext cx="98790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how much do you know about SWVG?</a:t>
              </a:r>
            </a:p>
          </p:txBody>
        </p:sp>
        <p:sp>
          <p:nvSpPr>
            <p:cNvPr id="9" name="TextBox 8"/>
            <p:cNvSpPr txBox="1"/>
            <p:nvPr/>
          </p:nvSpPr>
          <p:spPr>
            <a:xfrm>
              <a:off x="209860" y="1827656"/>
              <a:ext cx="9044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people first get together to help the Kurds?</a:t>
              </a:r>
            </a:p>
          </p:txBody>
        </p:sp>
      </p:grpSp>
      <p:grpSp>
        <p:nvGrpSpPr>
          <p:cNvPr id="16" name="Group 15"/>
          <p:cNvGrpSpPr/>
          <p:nvPr/>
        </p:nvGrpSpPr>
        <p:grpSpPr>
          <a:xfrm>
            <a:off x="224489" y="2547616"/>
            <a:ext cx="979132" cy="1131498"/>
            <a:chOff x="209861" y="2473987"/>
            <a:chExt cx="979132" cy="1131498"/>
          </a:xfrm>
        </p:grpSpPr>
        <p:sp>
          <p:nvSpPr>
            <p:cNvPr id="6" name="TextBox 5"/>
            <p:cNvSpPr txBox="1"/>
            <p:nvPr/>
          </p:nvSpPr>
          <p:spPr>
            <a:xfrm>
              <a:off x="209861" y="247398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1979</a:t>
              </a:r>
            </a:p>
          </p:txBody>
        </p:sp>
        <p:sp>
          <p:nvSpPr>
            <p:cNvPr id="11" name="TextBox 10"/>
            <p:cNvSpPr txBox="1"/>
            <p:nvPr/>
          </p:nvSpPr>
          <p:spPr>
            <a:xfrm>
              <a:off x="209862" y="281769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1989</a:t>
              </a:r>
            </a:p>
          </p:txBody>
        </p:sp>
        <p:sp>
          <p:nvSpPr>
            <p:cNvPr id="12" name="TextBox 11"/>
            <p:cNvSpPr txBox="1"/>
            <p:nvPr/>
          </p:nvSpPr>
          <p:spPr>
            <a:xfrm>
              <a:off x="209861" y="3236153"/>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1999</a:t>
              </a:r>
            </a:p>
          </p:txBody>
        </p:sp>
        <p:sp>
          <p:nvSpPr>
            <p:cNvPr id="14" name="Donut 13">
              <a:hlinkClick r:id="" action="ppaction://noaction">
                <a:snd r:embed="rId4" name="click.wav"/>
              </a:hlinkClick>
            </p:cNvPr>
            <p:cNvSpPr>
              <a:spLocks noChangeAspect="1"/>
            </p:cNvSpPr>
            <p:nvPr/>
          </p:nvSpPr>
          <p:spPr>
            <a:xfrm>
              <a:off x="1008993" y="256865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Donut 16">
              <a:hlinkClick r:id="" action="ppaction://hlinkshowjump?jump=nextslide">
                <a:snd r:embed="rId5" name="chimes.wav"/>
              </a:hlinkClick>
            </p:cNvPr>
            <p:cNvSpPr>
              <a:spLocks noChangeAspect="1"/>
            </p:cNvSpPr>
            <p:nvPr/>
          </p:nvSpPr>
          <p:spPr>
            <a:xfrm>
              <a:off x="1008993" y="2912364"/>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Donut 17">
              <a:hlinkClick r:id="" action="ppaction://noaction">
                <a:snd r:embed="rId4" name="click.wav"/>
              </a:hlinkClick>
            </p:cNvPr>
            <p:cNvSpPr>
              <a:spLocks noChangeAspect="1"/>
            </p:cNvSpPr>
            <p:nvPr/>
          </p:nvSpPr>
          <p:spPr>
            <a:xfrm>
              <a:off x="1008993" y="3330819"/>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9" name="TextBox 18"/>
          <p:cNvSpPr txBox="1"/>
          <p:nvPr/>
        </p:nvSpPr>
        <p:spPr>
          <a:xfrm>
            <a:off x="209862" y="3850969"/>
            <a:ext cx="79376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they first work with asylum seekers?</a:t>
            </a:r>
          </a:p>
        </p:txBody>
      </p:sp>
      <p:grpSp>
        <p:nvGrpSpPr>
          <p:cNvPr id="23" name="Group 22"/>
          <p:cNvGrpSpPr/>
          <p:nvPr/>
        </p:nvGrpSpPr>
        <p:grpSpPr>
          <a:xfrm>
            <a:off x="251902" y="4741569"/>
            <a:ext cx="979132" cy="1131498"/>
            <a:chOff x="209861" y="2473987"/>
            <a:chExt cx="979132" cy="1131498"/>
          </a:xfrm>
        </p:grpSpPr>
        <p:sp>
          <p:nvSpPr>
            <p:cNvPr id="24" name="TextBox 23"/>
            <p:cNvSpPr txBox="1"/>
            <p:nvPr/>
          </p:nvSpPr>
          <p:spPr>
            <a:xfrm>
              <a:off x="209861" y="247398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1992</a:t>
              </a:r>
            </a:p>
          </p:txBody>
        </p:sp>
        <p:sp>
          <p:nvSpPr>
            <p:cNvPr id="25" name="TextBox 24"/>
            <p:cNvSpPr txBox="1"/>
            <p:nvPr/>
          </p:nvSpPr>
          <p:spPr>
            <a:xfrm>
              <a:off x="209862" y="281769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1989</a:t>
              </a:r>
            </a:p>
          </p:txBody>
        </p:sp>
        <p:sp>
          <p:nvSpPr>
            <p:cNvPr id="26" name="TextBox 25"/>
            <p:cNvSpPr txBox="1"/>
            <p:nvPr/>
          </p:nvSpPr>
          <p:spPr>
            <a:xfrm>
              <a:off x="209861" y="3236153"/>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2001</a:t>
              </a:r>
            </a:p>
          </p:txBody>
        </p:sp>
        <p:sp>
          <p:nvSpPr>
            <p:cNvPr id="27" name="Donut 26">
              <a:hlinkClick r:id="" action="ppaction://noaction">
                <a:snd r:embed="rId4" name="click.wav"/>
              </a:hlinkClick>
            </p:cNvPr>
            <p:cNvSpPr>
              <a:spLocks noChangeAspect="1"/>
            </p:cNvSpPr>
            <p:nvPr/>
          </p:nvSpPr>
          <p:spPr>
            <a:xfrm>
              <a:off x="1008993" y="256865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Donut 27">
              <a:hlinkClick r:id="" action="ppaction://noaction">
                <a:snd r:embed="rId4" name="click.wav"/>
              </a:hlinkClick>
            </p:cNvPr>
            <p:cNvSpPr>
              <a:spLocks noChangeAspect="1"/>
            </p:cNvSpPr>
            <p:nvPr/>
          </p:nvSpPr>
          <p:spPr>
            <a:xfrm>
              <a:off x="1008993" y="2912364"/>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Donut 28">
              <a:hlinkClick r:id="" action="ppaction://hlinkshowjump?jump=nextslide">
                <a:snd r:embed="rId6" name="voltage.wav"/>
              </a:hlinkClick>
            </p:cNvPr>
            <p:cNvSpPr>
              <a:spLocks noChangeAspect="1"/>
            </p:cNvSpPr>
            <p:nvPr/>
          </p:nvSpPr>
          <p:spPr>
            <a:xfrm>
              <a:off x="1008993" y="3330819"/>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0578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grpSp>
        <p:nvGrpSpPr>
          <p:cNvPr id="7" name="Group 6"/>
          <p:cNvGrpSpPr/>
          <p:nvPr/>
        </p:nvGrpSpPr>
        <p:grpSpPr>
          <a:xfrm>
            <a:off x="209860" y="419724"/>
            <a:ext cx="9879020" cy="1992707"/>
            <a:chOff x="209860" y="419724"/>
            <a:chExt cx="9879020" cy="1992707"/>
          </a:xfrm>
        </p:grpSpPr>
        <p:sp>
          <p:nvSpPr>
            <p:cNvPr id="8" name="TextBox 7"/>
            <p:cNvSpPr txBox="1"/>
            <p:nvPr/>
          </p:nvSpPr>
          <p:spPr>
            <a:xfrm>
              <a:off x="209862" y="419724"/>
              <a:ext cx="98790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how much do you know about SWVG?</a:t>
              </a:r>
            </a:p>
          </p:txBody>
        </p:sp>
        <p:sp>
          <p:nvSpPr>
            <p:cNvPr id="9" name="TextBox 8"/>
            <p:cNvSpPr txBox="1"/>
            <p:nvPr/>
          </p:nvSpPr>
          <p:spPr>
            <a:xfrm>
              <a:off x="209860" y="1827656"/>
              <a:ext cx="9044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people first get together to help the Kurds?</a:t>
              </a:r>
            </a:p>
          </p:txBody>
        </p:sp>
      </p:grpSp>
      <p:sp>
        <p:nvSpPr>
          <p:cNvPr id="11" name="TextBox 10"/>
          <p:cNvSpPr txBox="1"/>
          <p:nvPr/>
        </p:nvSpPr>
        <p:spPr>
          <a:xfrm>
            <a:off x="209862" y="2817698"/>
            <a:ext cx="10182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1989</a:t>
            </a:r>
          </a:p>
        </p:txBody>
      </p:sp>
      <p:sp>
        <p:nvSpPr>
          <p:cNvPr id="19" name="TextBox 18"/>
          <p:cNvSpPr txBox="1"/>
          <p:nvPr/>
        </p:nvSpPr>
        <p:spPr>
          <a:xfrm>
            <a:off x="209862" y="3850969"/>
            <a:ext cx="79376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they first work with asylum seekers?</a:t>
            </a:r>
          </a:p>
        </p:txBody>
      </p:sp>
      <p:grpSp>
        <p:nvGrpSpPr>
          <p:cNvPr id="23" name="Group 22"/>
          <p:cNvGrpSpPr/>
          <p:nvPr/>
        </p:nvGrpSpPr>
        <p:grpSpPr>
          <a:xfrm>
            <a:off x="251902" y="4741569"/>
            <a:ext cx="979132" cy="1131498"/>
            <a:chOff x="209861" y="2473987"/>
            <a:chExt cx="979132" cy="1131498"/>
          </a:xfrm>
        </p:grpSpPr>
        <p:sp>
          <p:nvSpPr>
            <p:cNvPr id="24" name="TextBox 23"/>
            <p:cNvSpPr txBox="1"/>
            <p:nvPr/>
          </p:nvSpPr>
          <p:spPr>
            <a:xfrm>
              <a:off x="209861" y="247398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1992</a:t>
              </a:r>
            </a:p>
          </p:txBody>
        </p:sp>
        <p:sp>
          <p:nvSpPr>
            <p:cNvPr id="25" name="TextBox 24"/>
            <p:cNvSpPr txBox="1"/>
            <p:nvPr/>
          </p:nvSpPr>
          <p:spPr>
            <a:xfrm>
              <a:off x="209862" y="281769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1989</a:t>
              </a:r>
            </a:p>
          </p:txBody>
        </p:sp>
        <p:sp>
          <p:nvSpPr>
            <p:cNvPr id="26" name="TextBox 25"/>
            <p:cNvSpPr txBox="1"/>
            <p:nvPr/>
          </p:nvSpPr>
          <p:spPr>
            <a:xfrm>
              <a:off x="209861" y="3236153"/>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2001</a:t>
              </a:r>
            </a:p>
          </p:txBody>
        </p:sp>
        <p:sp>
          <p:nvSpPr>
            <p:cNvPr id="27" name="Donut 26">
              <a:hlinkClick r:id="" action="ppaction://noaction">
                <a:snd r:embed="rId4" name="click.wav"/>
              </a:hlinkClick>
            </p:cNvPr>
            <p:cNvSpPr>
              <a:spLocks noChangeAspect="1"/>
            </p:cNvSpPr>
            <p:nvPr/>
          </p:nvSpPr>
          <p:spPr>
            <a:xfrm>
              <a:off x="1008993" y="256865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Donut 27">
              <a:hlinkClick r:id="" action="ppaction://noaction">
                <a:snd r:embed="rId4" name="click.wav"/>
              </a:hlinkClick>
            </p:cNvPr>
            <p:cNvSpPr>
              <a:spLocks noChangeAspect="1"/>
            </p:cNvSpPr>
            <p:nvPr/>
          </p:nvSpPr>
          <p:spPr>
            <a:xfrm>
              <a:off x="1008993" y="2912364"/>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Donut 28">
              <a:hlinkClick r:id="" action="ppaction://hlinkshowjump?jump=nextslide">
                <a:snd r:embed="rId5" name="whoosh.wav"/>
              </a:hlinkClick>
            </p:cNvPr>
            <p:cNvSpPr>
              <a:spLocks noChangeAspect="1"/>
            </p:cNvSpPr>
            <p:nvPr/>
          </p:nvSpPr>
          <p:spPr>
            <a:xfrm>
              <a:off x="1008993" y="3330819"/>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50" name="Picture 2" descr="C:\Users\Mark\AppData\Local\Microsoft\Windows\INetCache\IE\CZ92RK0H\check-157822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3622" y="2706452"/>
            <a:ext cx="525177" cy="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96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grpSp>
        <p:nvGrpSpPr>
          <p:cNvPr id="7" name="Group 6"/>
          <p:cNvGrpSpPr/>
          <p:nvPr/>
        </p:nvGrpSpPr>
        <p:grpSpPr>
          <a:xfrm>
            <a:off x="209860" y="419724"/>
            <a:ext cx="9879020" cy="1992707"/>
            <a:chOff x="209860" y="419724"/>
            <a:chExt cx="9879020" cy="1992707"/>
          </a:xfrm>
        </p:grpSpPr>
        <p:sp>
          <p:nvSpPr>
            <p:cNvPr id="8" name="TextBox 7"/>
            <p:cNvSpPr txBox="1"/>
            <p:nvPr/>
          </p:nvSpPr>
          <p:spPr>
            <a:xfrm>
              <a:off x="209862" y="419724"/>
              <a:ext cx="98790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how much do you know about SWVG?</a:t>
              </a:r>
            </a:p>
          </p:txBody>
        </p:sp>
        <p:sp>
          <p:nvSpPr>
            <p:cNvPr id="9" name="TextBox 8"/>
            <p:cNvSpPr txBox="1"/>
            <p:nvPr/>
          </p:nvSpPr>
          <p:spPr>
            <a:xfrm>
              <a:off x="209860" y="1827656"/>
              <a:ext cx="90445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people first get together to help the Kurds?</a:t>
              </a:r>
            </a:p>
          </p:txBody>
        </p:sp>
      </p:grpSp>
      <p:sp>
        <p:nvSpPr>
          <p:cNvPr id="11" name="TextBox 10"/>
          <p:cNvSpPr txBox="1"/>
          <p:nvPr/>
        </p:nvSpPr>
        <p:spPr>
          <a:xfrm>
            <a:off x="209862" y="2817698"/>
            <a:ext cx="10182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1989</a:t>
            </a:r>
          </a:p>
        </p:txBody>
      </p:sp>
      <p:sp>
        <p:nvSpPr>
          <p:cNvPr id="19" name="TextBox 18"/>
          <p:cNvSpPr txBox="1"/>
          <p:nvPr/>
        </p:nvSpPr>
        <p:spPr>
          <a:xfrm>
            <a:off x="209862" y="3850969"/>
            <a:ext cx="79376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When did they first work with asylum seekers?</a:t>
            </a:r>
          </a:p>
        </p:txBody>
      </p:sp>
      <p:grpSp>
        <p:nvGrpSpPr>
          <p:cNvPr id="23" name="Group 22"/>
          <p:cNvGrpSpPr/>
          <p:nvPr/>
        </p:nvGrpSpPr>
        <p:grpSpPr>
          <a:xfrm>
            <a:off x="251902" y="4741569"/>
            <a:ext cx="1018227" cy="1346941"/>
            <a:chOff x="209861" y="2473987"/>
            <a:chExt cx="1018227" cy="1346941"/>
          </a:xfrm>
        </p:grpSpPr>
        <p:sp>
          <p:nvSpPr>
            <p:cNvPr id="24" name="TextBox 23"/>
            <p:cNvSpPr txBox="1"/>
            <p:nvPr/>
          </p:nvSpPr>
          <p:spPr>
            <a:xfrm>
              <a:off x="209861" y="24739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209861" y="3236153"/>
              <a:ext cx="10182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2001</a:t>
              </a:r>
            </a:p>
          </p:txBody>
        </p:sp>
      </p:grpSp>
      <p:pic>
        <p:nvPicPr>
          <p:cNvPr id="2050"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622" y="2706452"/>
            <a:ext cx="525177" cy="6011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ark\AppData\Local\Microsoft\Windows\INetCache\IE\CZ92RK0H\check-157822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3622" y="5345464"/>
            <a:ext cx="525177" cy="6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0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24" name="TextBox 23"/>
          <p:cNvSpPr txBox="1"/>
          <p:nvPr/>
        </p:nvSpPr>
        <p:spPr>
          <a:xfrm>
            <a:off x="251902" y="47415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436633" y="2174246"/>
            <a:ext cx="666243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That’s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SWVG has nearly </a:t>
            </a:r>
            <a:r>
              <a:rPr kumimoji="0" lang="en-GB" sz="3200" b="0" i="1" u="none" strike="noStrike" kern="1200" cap="none" spc="0" normalizeH="0" baseline="0" noProof="0" dirty="0">
                <a:ln>
                  <a:noFill/>
                </a:ln>
                <a:solidFill>
                  <a:prstClr val="black"/>
                </a:solidFill>
                <a:effectLst/>
                <a:uLnTx/>
                <a:uFillTx/>
                <a:latin typeface="Calibri" panose="020F0502020204030204"/>
                <a:ea typeface="+mn-ea"/>
                <a:cs typeface="+mn-cs"/>
              </a:rPr>
              <a:t>20 years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of experience with the asylum system.</a:t>
            </a:r>
          </a:p>
        </p:txBody>
      </p:sp>
      <p:sp>
        <p:nvSpPr>
          <p:cNvPr id="16" name="TextBox 15"/>
          <p:cNvSpPr txBox="1"/>
          <p:nvPr/>
        </p:nvSpPr>
        <p:spPr>
          <a:xfrm>
            <a:off x="436632" y="419724"/>
            <a:ext cx="9652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how much do you know about SWVG?</a:t>
            </a:r>
          </a:p>
        </p:txBody>
      </p:sp>
    </p:spTree>
    <p:extLst>
      <p:ext uri="{BB962C8B-B14F-4D97-AF65-F5344CB8AC3E}">
        <p14:creationId xmlns:p14="http://schemas.microsoft.com/office/powerpoint/2010/main" val="34420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B4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E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AFCBF1-E648-4A9A-B1AB-AFAB962752E4}"/>
              </a:ext>
            </a:extLst>
          </p:cNvPr>
          <p:cNvPicPr>
            <a:picLocks noChangeAspect="1"/>
          </p:cNvPicPr>
          <p:nvPr/>
        </p:nvPicPr>
        <p:blipFill>
          <a:blip r:embed="rId3"/>
          <a:stretch>
            <a:fillRect/>
          </a:stretch>
        </p:blipFill>
        <p:spPr>
          <a:xfrm>
            <a:off x="9254442" y="3007030"/>
            <a:ext cx="1462088" cy="843939"/>
          </a:xfrm>
          <a:prstGeom prst="rect">
            <a:avLst/>
          </a:prstGeom>
        </p:spPr>
      </p:pic>
      <p:sp>
        <p:nvSpPr>
          <p:cNvPr id="8" name="TextBox 7"/>
          <p:cNvSpPr txBox="1"/>
          <p:nvPr/>
        </p:nvSpPr>
        <p:spPr>
          <a:xfrm>
            <a:off x="209862" y="419725"/>
            <a:ext cx="89026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Some facts and figures: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Southampton and asylum seekers</a:t>
            </a:r>
          </a:p>
        </p:txBody>
      </p:sp>
      <p:grpSp>
        <p:nvGrpSpPr>
          <p:cNvPr id="31" name="Group 30"/>
          <p:cNvGrpSpPr/>
          <p:nvPr/>
        </p:nvGrpSpPr>
        <p:grpSpPr>
          <a:xfrm>
            <a:off x="209862" y="1633406"/>
            <a:ext cx="9348953" cy="4250190"/>
            <a:chOff x="394136" y="517681"/>
            <a:chExt cx="9348953" cy="4250190"/>
          </a:xfrm>
        </p:grpSpPr>
        <p:sp>
          <p:nvSpPr>
            <p:cNvPr id="33" name="TextBox 32"/>
            <p:cNvSpPr txBox="1"/>
            <p:nvPr/>
          </p:nvSpPr>
          <p:spPr>
            <a:xfrm>
              <a:off x="394136" y="517681"/>
              <a:ext cx="9348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asylum seekers are there in Southampton?</a:t>
              </a:r>
            </a:p>
          </p:txBody>
        </p:sp>
        <p:grpSp>
          <p:nvGrpSpPr>
            <p:cNvPr id="34" name="Group 33"/>
            <p:cNvGrpSpPr/>
            <p:nvPr/>
          </p:nvGrpSpPr>
          <p:grpSpPr>
            <a:xfrm>
              <a:off x="535816" y="1102456"/>
              <a:ext cx="655214" cy="1215002"/>
              <a:chOff x="1623637" y="1595707"/>
              <a:chExt cx="655214" cy="1215002"/>
            </a:xfrm>
          </p:grpSpPr>
          <p:sp>
            <p:nvSpPr>
              <p:cNvPr id="40" name="TextBox 39"/>
              <p:cNvSpPr txBox="1"/>
              <p:nvPr/>
            </p:nvSpPr>
            <p:spPr>
              <a:xfrm>
                <a:off x="1626108" y="1595707"/>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41" name="TextBox 40"/>
              <p:cNvSpPr txBox="1"/>
              <p:nvPr/>
            </p:nvSpPr>
            <p:spPr>
              <a:xfrm>
                <a:off x="1623637" y="2022843"/>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a:t>
                </a:r>
              </a:p>
            </p:txBody>
          </p:sp>
          <p:sp>
            <p:nvSpPr>
              <p:cNvPr id="42" name="TextBox 41"/>
              <p:cNvSpPr txBox="1"/>
              <p:nvPr/>
            </p:nvSpPr>
            <p:spPr>
              <a:xfrm>
                <a:off x="1626108" y="244137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2000</a:t>
                </a:r>
              </a:p>
            </p:txBody>
          </p:sp>
        </p:grpSp>
        <p:sp>
          <p:nvSpPr>
            <p:cNvPr id="35" name="TextBox 34"/>
            <p:cNvSpPr txBox="1"/>
            <p:nvPr/>
          </p:nvSpPr>
          <p:spPr>
            <a:xfrm>
              <a:off x="394136" y="2735244"/>
              <a:ext cx="68452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How many people live in Southampton?</a:t>
              </a:r>
            </a:p>
          </p:txBody>
        </p:sp>
        <p:grpSp>
          <p:nvGrpSpPr>
            <p:cNvPr id="36" name="Group 35"/>
            <p:cNvGrpSpPr/>
            <p:nvPr/>
          </p:nvGrpSpPr>
          <p:grpSpPr>
            <a:xfrm>
              <a:off x="613925" y="3534111"/>
              <a:ext cx="1119217" cy="1233760"/>
              <a:chOff x="3665471" y="3349446"/>
              <a:chExt cx="1119217" cy="1233760"/>
            </a:xfrm>
          </p:grpSpPr>
          <p:sp>
            <p:nvSpPr>
              <p:cNvPr id="37" name="TextBox 36"/>
              <p:cNvSpPr txBox="1"/>
              <p:nvPr/>
            </p:nvSpPr>
            <p:spPr>
              <a:xfrm>
                <a:off x="3665471" y="3349446"/>
                <a:ext cx="94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256,459</a:t>
                </a:r>
              </a:p>
            </p:txBody>
          </p:sp>
          <p:sp>
            <p:nvSpPr>
              <p:cNvPr id="38" name="TextBox 37"/>
              <p:cNvSpPr txBox="1"/>
              <p:nvPr/>
            </p:nvSpPr>
            <p:spPr>
              <a:xfrm>
                <a:off x="3665471" y="3782892"/>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25,645</a:t>
                </a:r>
              </a:p>
            </p:txBody>
          </p:sp>
          <p:sp>
            <p:nvSpPr>
              <p:cNvPr id="39" name="TextBox 38"/>
              <p:cNvSpPr txBox="1"/>
              <p:nvPr/>
            </p:nvSpPr>
            <p:spPr>
              <a:xfrm>
                <a:off x="3665471" y="4213874"/>
                <a:ext cx="11192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2,564,975</a:t>
                </a:r>
              </a:p>
            </p:txBody>
          </p:sp>
        </p:grpSp>
      </p:grpSp>
      <p:sp>
        <p:nvSpPr>
          <p:cNvPr id="43" name="Donut 42">
            <a:hlinkClick r:id="" action="ppaction://noaction">
              <a:snd r:embed="rId4" name="click.wav"/>
            </a:hlinkClick>
          </p:cNvPr>
          <p:cNvSpPr>
            <a:spLocks noChangeAspect="1"/>
          </p:cNvSpPr>
          <p:nvPr/>
        </p:nvSpPr>
        <p:spPr>
          <a:xfrm>
            <a:off x="1167122" y="2312847"/>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Donut 43">
            <a:hlinkClick r:id="" action="ppaction://hlinkshowjump?jump=nextslide">
              <a:snd r:embed="rId5" name="chimes.wav"/>
            </a:hlinkClick>
          </p:cNvPr>
          <p:cNvSpPr>
            <a:spLocks noChangeAspect="1"/>
          </p:cNvSpPr>
          <p:nvPr/>
        </p:nvSpPr>
        <p:spPr>
          <a:xfrm>
            <a:off x="1170206" y="273998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Donut 44">
            <a:hlinkClick r:id="" action="ppaction://noaction">
              <a:snd r:embed="rId4" name="click.wav"/>
            </a:hlinkClick>
          </p:cNvPr>
          <p:cNvSpPr>
            <a:spLocks noChangeAspect="1"/>
          </p:cNvSpPr>
          <p:nvPr/>
        </p:nvSpPr>
        <p:spPr>
          <a:xfrm>
            <a:off x="1188985" y="3163183"/>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Donut 45">
            <a:hlinkClick r:id="" action="ppaction://hlinkshowjump?jump=nextslide">
              <a:snd r:embed="rId5" name="chimes.wav"/>
            </a:hlinkClick>
          </p:cNvPr>
          <p:cNvSpPr>
            <a:spLocks noChangeAspect="1"/>
          </p:cNvSpPr>
          <p:nvPr/>
        </p:nvSpPr>
        <p:spPr>
          <a:xfrm>
            <a:off x="2012731" y="4742456"/>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Donut 46">
            <a:hlinkClick r:id="" action="ppaction://noaction">
              <a:snd r:embed="rId4" name="click.wav"/>
            </a:hlinkClick>
          </p:cNvPr>
          <p:cNvSpPr>
            <a:spLocks noChangeAspect="1"/>
          </p:cNvSpPr>
          <p:nvPr/>
        </p:nvSpPr>
        <p:spPr>
          <a:xfrm>
            <a:off x="2012731" y="5177948"/>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Donut 47">
            <a:hlinkClick r:id="" action="ppaction://noaction">
              <a:snd r:embed="rId4" name="click.wav"/>
            </a:hlinkClick>
          </p:cNvPr>
          <p:cNvSpPr>
            <a:spLocks noChangeAspect="1"/>
          </p:cNvSpPr>
          <p:nvPr/>
        </p:nvSpPr>
        <p:spPr>
          <a:xfrm>
            <a:off x="2002883" y="5553446"/>
            <a:ext cx="180000" cy="1800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2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2935</Words>
  <Application>Microsoft Office PowerPoint</Application>
  <PresentationFormat>Widescreen</PresentationFormat>
  <Paragraphs>407</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Calibri Light</vt:lpstr>
      <vt:lpstr>Comic Sans MS</vt:lpstr>
      <vt:lpstr>Roboto</vt:lpstr>
      <vt:lpstr>Office Theme</vt:lpstr>
      <vt:lpstr>Document</vt:lpstr>
      <vt:lpstr>Welcome to Part 1  SWVG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Safeguarding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training </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Part 1  SWVG Training</dc:title>
  <dc:creator>Chris Stephens</dc:creator>
  <cp:lastModifiedBy>Phil Gagg</cp:lastModifiedBy>
  <cp:revision>114</cp:revision>
  <dcterms:created xsi:type="dcterms:W3CDTF">2020-06-16T08:35:22Z</dcterms:created>
  <dcterms:modified xsi:type="dcterms:W3CDTF">2022-01-25T13:04:00Z</dcterms:modified>
</cp:coreProperties>
</file>